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Lst>
  <p:notesMasterIdLst>
    <p:notesMasterId r:id="rId40"/>
  </p:notesMasterIdLst>
  <p:handoutMasterIdLst>
    <p:handoutMasterId r:id="rId41"/>
  </p:handoutMasterIdLst>
  <p:sldIdLst>
    <p:sldId id="2147479564" r:id="rId6"/>
    <p:sldId id="2147479567" r:id="rId7"/>
    <p:sldId id="265" r:id="rId8"/>
    <p:sldId id="2051" r:id="rId9"/>
    <p:sldId id="268" r:id="rId10"/>
    <p:sldId id="263" r:id="rId11"/>
    <p:sldId id="267" r:id="rId12"/>
    <p:sldId id="272" r:id="rId13"/>
    <p:sldId id="266" r:id="rId14"/>
    <p:sldId id="273" r:id="rId15"/>
    <p:sldId id="301" r:id="rId16"/>
    <p:sldId id="2147483639" r:id="rId17"/>
    <p:sldId id="303" r:id="rId18"/>
    <p:sldId id="274" r:id="rId19"/>
    <p:sldId id="269" r:id="rId20"/>
    <p:sldId id="277" r:id="rId21"/>
    <p:sldId id="276" r:id="rId22"/>
    <p:sldId id="287" r:id="rId23"/>
    <p:sldId id="288" r:id="rId24"/>
    <p:sldId id="289" r:id="rId25"/>
    <p:sldId id="290" r:id="rId26"/>
    <p:sldId id="291" r:id="rId27"/>
    <p:sldId id="292" r:id="rId28"/>
    <p:sldId id="293" r:id="rId29"/>
    <p:sldId id="270" r:id="rId30"/>
    <p:sldId id="275" r:id="rId31"/>
    <p:sldId id="2147483641" r:id="rId32"/>
    <p:sldId id="297" r:id="rId33"/>
    <p:sldId id="271" r:id="rId34"/>
    <p:sldId id="295" r:id="rId35"/>
    <p:sldId id="296" r:id="rId36"/>
    <p:sldId id="283" r:id="rId37"/>
    <p:sldId id="299" r:id="rId38"/>
    <p:sldId id="300" r:id="rId3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AIスキルフェスト16:9テンプレートライト" id="{38B656EC-D568-4EF7-8842-9FA1AE1192C9}">
          <p14:sldIdLst>
            <p14:sldId id="2147479564"/>
          </p14:sldIdLst>
        </p14:section>
        <p14:section name="ウェルカム&amp; 概要 (2分)" id="{B7675ACE-CC8F-4B16-A737-F2EAD7F6F0AE}">
          <p14:sldIdLst>
            <p14:sldId id="2147479567"/>
            <p14:sldId id="265"/>
            <p14:sldId id="2051"/>
          </p14:sldIdLst>
        </p14:section>
        <p14:section name="アイスブレーカー&amp;AIマインドセット (5分)" id="{AF1D9107-6B44-4FFF-826B-DB3B9BF2EAC8}">
          <p14:sldIdLst>
            <p14:sldId id="268"/>
            <p14:sldId id="263"/>
            <p14:sldId id="267"/>
            <p14:sldId id="272"/>
          </p14:sldIdLst>
        </p14:section>
        <p14:section name="AI の同僚に会う (6 分)" id="{A038A42E-01B6-4877-8C45-F9C5334F85AB}">
          <p14:sldIdLst>
            <p14:sldId id="266"/>
            <p14:sldId id="273"/>
            <p14:sldId id="301"/>
            <p14:sldId id="2147483639"/>
            <p14:sldId id="303"/>
            <p14:sldId id="274"/>
          </p14:sldIdLst>
        </p14:section>
        <p14:section name="実際のアプリケーション (5 分)" id="{8DD8EFE2-F064-4912-8909-6C8422874C3F}">
          <p14:sldIdLst>
            <p14:sldId id="269"/>
            <p14:sldId id="277"/>
            <p14:sldId id="276"/>
            <p14:sldId id="287"/>
          </p14:sldIdLst>
        </p14:section>
        <p14:section name="インスピレーション動画(5分)" id="{A236B0A0-53B9-4A25-8EA4-001776E83E9A}">
          <p14:sldIdLst>
            <p14:sldId id="288"/>
            <p14:sldId id="289"/>
            <p14:sldId id="290"/>
            <p14:sldId id="291"/>
            <p14:sldId id="292"/>
          </p14:sldIdLst>
        </p14:section>
        <p14:section name="自己反省 (5分)" id="{3AB5692B-2B9E-412E-A370-29813780433F}">
          <p14:sldIdLst>
            <p14:sldId id="293"/>
          </p14:sldIdLst>
        </p14:section>
        <p14:section name="プロンプトの基本 (4 分)" id="{9DCC9988-356E-4505-819D-9BC92F27B328}">
          <p14:sldIdLst>
            <p14:sldId id="270"/>
            <p14:sldId id="275"/>
            <p14:sldId id="2147483641"/>
          </p14:sldIdLst>
        </p14:section>
        <p14:section name="ミニエクササイズ (8分)" id="{A3A6D85B-41D5-4260-86CF-1244C0EA6CFC}">
          <p14:sldIdLst>
            <p14:sldId id="297"/>
          </p14:sldIdLst>
        </p14:section>
        <p14:section name="AIの責任ある使い方 (3分)" id="{E8ECB7DF-6451-4847-8B0B-A4F3066C9610}">
          <p14:sldIdLst>
            <p14:sldId id="271"/>
            <p14:sldId id="295"/>
          </p14:sldIdLst>
        </p14:section>
        <p14:section name="アクションプランニング (5分)" id="{61A28ACB-B0D6-4CB9-A045-427BB767E47E}">
          <p14:sldIdLst>
            <p14:sldId id="296"/>
          </p14:sldIdLst>
        </p14:section>
        <p14:section name="クロージング (2分)" id="{FF97E752-3E81-46EC-92F9-9C09876AA869}">
          <p14:sldIdLst>
            <p14:sldId id="283"/>
            <p14:sldId id="299"/>
            <p14:sldId id="30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91F2C"/>
    <a:srgbClr val="E3E4E5"/>
    <a:srgbClr val="F0F0ED"/>
    <a:srgbClr val="E8E6DF"/>
    <a:srgbClr val="FFFFFF"/>
    <a:srgbClr val="1A1A1F"/>
    <a:srgbClr val="F1EFEF"/>
    <a:srgbClr val="FFF0C9"/>
    <a:srgbClr val="FBAE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03D640-7E7C-4F6F-89DD-3F937A5B72F8}" v="1" dt="2025-03-29T03:32:41.7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05" autoAdjust="0"/>
    <p:restoredTop sz="66022" autoAdjust="0"/>
  </p:normalViewPr>
  <p:slideViewPr>
    <p:cSldViewPr snapToGrid="0">
      <p:cViewPr varScale="1">
        <p:scale>
          <a:sx n="90" d="100"/>
          <a:sy n="90" d="100"/>
        </p:scale>
        <p:origin x="1464" y="200"/>
      </p:cViewPr>
      <p:guideLst/>
    </p:cSldViewPr>
  </p:slideViewPr>
  <p:notesTextViewPr>
    <p:cViewPr>
      <p:scale>
        <a:sx n="153" d="100"/>
        <a:sy n="153" d="100"/>
      </p:scale>
      <p:origin x="0" y="0"/>
    </p:cViewPr>
  </p:notesTextViewPr>
  <p:sorterViewPr>
    <p:cViewPr>
      <p:scale>
        <a:sx n="120" d="100"/>
        <a:sy n="120" d="100"/>
      </p:scale>
      <p:origin x="0" y="-1938"/>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4/2/25 3:18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ja"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4/2/25 3:18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 dirty="0"/>
              <a:t>イントロスレート</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6383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84A98-FD43-525E-6200-31BEA4EA3B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8C712C-711D-A20B-0883-B18902E73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795CD6-26E4-F872-CACE-D4FD59CC90AA}"/>
              </a:ext>
            </a:extLst>
          </p:cNvPr>
          <p:cNvSpPr>
            <a:spLocks noGrp="1"/>
          </p:cNvSpPr>
          <p:nvPr>
            <p:ph type="body" idx="1"/>
          </p:nvPr>
        </p:nvSpPr>
        <p:spPr/>
        <p:txBody>
          <a:bodyPr/>
          <a:lstStyle/>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人間</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の生産性を支援し、増幅するように設計されています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そして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近年</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、特定のタイプの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AIが</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ニュースの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見出し</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を飾っています</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—ジェネレーティブAI</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です。では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、ジェネレーティブAIとは何でしょう</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ジェネレーティブ</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ユーザーの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入力</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基づいて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新しいコンテンツ</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を作成すること</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に焦点を当てた人工知能の一種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です。</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ジェネレーティブAIは、大規模</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言語モデル</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を搭載しています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、人間のような言語を理解して生成するために、大量のデータでトレーニングされたAIモデルです</a:t>
            </a:r>
          </a:p>
          <a:p>
            <a:pPr marL="342900" marR="0" lvl="0" indent="-342900">
              <a:lnSpc>
                <a:spcPct val="115000"/>
              </a:lnSpc>
              <a:buFont typeface="Symbol" panose="05050102010706020507" pitchFamily="18" charset="2"/>
              <a:buChar char=""/>
            </a:pPr>
            <a:r>
              <a:rPr lang="ja" altLang="ja-JP" sz="1800" b="1" kern="100">
                <a:effectLst/>
                <a:latin typeface="Aptos" panose="020B0004020202020204" pitchFamily="34" charset="0"/>
                <a:ea typeface="Malgun Gothic" panose="020B0503020000020004" pitchFamily="34" charset="-127"/>
                <a:cs typeface="Times New Roman" panose="02020603050405020304" pitchFamily="18" charset="0"/>
              </a:rPr>
              <a:t>ジェネレーティブAIは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プロンプト</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よって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機能します。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質問やリクエストなどの入力をAIに提供</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それに基づいて</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応答を生成します。</a:t>
            </a:r>
          </a:p>
          <a:p>
            <a:pPr marL="342900" marR="0" lvl="0" indent="-342900">
              <a:lnSpc>
                <a:spcPct val="115000"/>
              </a:lnSpc>
              <a:spcAft>
                <a:spcPts val="800"/>
              </a:spcAft>
              <a:buFont typeface="Symbol" panose="05050102010706020507" pitchFamily="18" charset="2"/>
              <a:buChar char=""/>
            </a:pPr>
            <a:r>
              <a:rPr lang="ja" altLang="ja-JP" sz="1800" b="1" kern="100">
                <a:effectLst/>
                <a:latin typeface="Aptos" panose="020B0004020202020204" pitchFamily="34" charset="0"/>
                <a:ea typeface="Malgun Gothic" panose="020B0503020000020004" pitchFamily="34" charset="-127"/>
                <a:cs typeface="Times New Roman" panose="02020603050405020304" pitchFamily="18" charset="0"/>
              </a:rPr>
              <a:t>ジェネレーティブAIは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新しい</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コンテンツ</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を作成</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人間の創造性を模倣する方法でコンテンツを作成、デザイン</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、要約</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きます</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p>
          <a:p>
            <a:pPr marL="0" marR="0">
              <a:lnSpc>
                <a:spcPct val="115000"/>
              </a:lnSpc>
              <a:spcAft>
                <a:spcPts val="800"/>
              </a:spcAft>
            </a:pP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ジェネレーティブ</a:t>
            </a:r>
            <a:r>
              <a:rPr lang="en-US" altLang="ja-JP" sz="1800" b="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の一例として、</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マイクロソフト コパイロット</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があります</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Copilotは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、すぐに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利用可能な</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活用した</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生産性</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向上ツールの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1つ</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です。</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既存</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のワークフローに統合され、</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インテリジェントなアシスタントとして機能します。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dirty="0"/>
          </a:p>
        </p:txBody>
      </p:sp>
      <p:sp>
        <p:nvSpPr>
          <p:cNvPr id="4" name="Header Placeholder 3">
            <a:extLst>
              <a:ext uri="{FF2B5EF4-FFF2-40B4-BE49-F238E27FC236}">
                <a16:creationId xmlns:a16="http://schemas.microsoft.com/office/drawing/2014/main" id="{5F40CABB-B83D-D9C8-1D7D-257B4C83FCA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EA0A9F2A-6F4B-6FE1-EC87-C5E4D9005764}"/>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E93E0E67-E07C-7FDC-C28A-0A32F3B16DA1}"/>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9743804C-B33F-EDB0-959C-306D4E09140E}"/>
              </a:ext>
            </a:extLst>
          </p:cNvPr>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25166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35C99-30A4-2404-A553-350020C5FA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D1FE86-23F7-AA07-E436-E2D2126F8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B2F5C0-9F4C-2063-A298-B7018837126C}"/>
              </a:ext>
            </a:extLst>
          </p:cNvPr>
          <p:cNvSpPr>
            <a:spLocks noGrp="1"/>
          </p:cNvSpPr>
          <p:nvPr>
            <p:ph type="body" idx="1"/>
          </p:nvPr>
        </p:nvSpPr>
        <p:spPr/>
        <p:txBody>
          <a:bodyPr/>
          <a:lstStyle/>
          <a:p>
            <a:pPr marL="0" marR="0">
              <a:lnSpc>
                <a:spcPct val="115000"/>
              </a:lnSpc>
              <a:spcAft>
                <a:spcPts val="800"/>
              </a:spcAft>
              <a:buNone/>
            </a:pP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ここ</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では</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 AI</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の活用例を</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いくつ</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か紹介します。</a:t>
            </a:r>
          </a:p>
          <a:p>
            <a:pPr marL="342900" marR="0" lvl="0" indent="-342900">
              <a:lnSpc>
                <a:spcPct val="115000"/>
              </a:lnSpc>
              <a:buFont typeface="Symbol" panose="05050102010706020507" pitchFamily="18" charset="2"/>
              <a:buChar char=""/>
            </a:pP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プロフェッショナルなメールを数秒</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で作成</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できます</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 — </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ユーザーが</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メール</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の作成に時間を費やす代わり</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に、</a:t>
            </a:r>
            <a:r>
              <a:rPr lang="en-US" altLang="ja-JP" sz="1800" b="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がメールの作成を行い</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ユーザーの</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労力を節約</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し</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ます</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buFont typeface="Symbol" panose="05050102010706020507" pitchFamily="18" charset="2"/>
              <a:buChar char=""/>
            </a:pP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ブランディング、マーケティング、製品デザインのための高品質な画像</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を生成</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できます。</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AIは即座に</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画像</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を</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作成することができます。</a:t>
            </a:r>
          </a:p>
          <a:p>
            <a:pPr marL="342900" marR="0" lvl="0" indent="-342900">
              <a:lnSpc>
                <a:spcPct val="115000"/>
              </a:lnSpc>
              <a:buFont typeface="Symbol" panose="05050102010706020507" pitchFamily="18" charset="2"/>
              <a:buChar char=""/>
            </a:pP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コンテンツの翻訳とローカリゼーションを数分</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で完了</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できます</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 AI を使用すると、ビジネスの拡大や世界中のオーディエンスへのリーチが容易になります。</a:t>
            </a:r>
          </a:p>
          <a:p>
            <a:pPr marL="342900" marR="0" lvl="0" indent="-342900">
              <a:lnSpc>
                <a:spcPct val="115000"/>
              </a:lnSpc>
              <a:spcAft>
                <a:spcPts val="800"/>
              </a:spcAft>
              <a:buFont typeface="Symbol" panose="05050102010706020507" pitchFamily="18" charset="2"/>
              <a:buChar char=""/>
            </a:pP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AI を活用したカスタマー </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サービス エージェント</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を作成できます。</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AI チャットボットとバーチャル アシスタントは、顧客とのやり取りを改善し、反復的な問い合わせ</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を自動化</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でき</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ます</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a:t>
            </a:r>
          </a:p>
          <a:p>
            <a:pPr marL="0" marR="0">
              <a:lnSpc>
                <a:spcPct val="115000"/>
              </a:lnSpc>
              <a:spcAft>
                <a:spcPts val="800"/>
              </a:spcAft>
            </a:pP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これら</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は、AIが</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できること</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のほんの一部</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にすぎません。</a:t>
            </a:r>
            <a:endParaRPr lang="en-US" altLang="ja-JP"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163E6C4-9754-13C9-3ACD-1FD0B98AC130}"/>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F81388E8-95B4-C662-59FB-9625B2D36D17}"/>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9DCEE0BA-3570-9CCF-9B45-05A3C8D77642}"/>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A2307632-3531-7B8B-66BB-3CED59B51327}"/>
              </a:ext>
            </a:extLst>
          </p:cNvPr>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84420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ここで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一歩</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下がって、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なぜ今、AIに関心を持つべきな</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のか</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を考えてみましょう</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まず</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第一に、現実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仕事はかつてないほど速く進んでいます。</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あなた自身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の仕事について</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考えてみてください。</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私たち</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は常にメール、ドキュメント、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レポートに</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追われています。</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会議</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オンラインメッセージ、通知など</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止まることはありません。</a:t>
            </a: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チーム</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は手薄になり、リーダーは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より少ないリソースでより多くのことを行う方法を探しています。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このような状況下で、効率性を維持しなければならない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という</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プレッシャー</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かつて</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ないほど高まっています。 </a:t>
            </a:r>
          </a:p>
          <a:p>
            <a:pPr marL="0" marR="0">
              <a:lnSpc>
                <a:spcPct val="115000"/>
              </a:lnSpc>
              <a:spcAft>
                <a:spcPts val="800"/>
              </a:spcAft>
              <a:buNone/>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AIを早期に導入した組織は、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競争力を獲得し</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、将来に備えたスキルを身に付けることができます。 </a:t>
            </a:r>
          </a:p>
          <a:p>
            <a:pPr marL="0" marR="0">
              <a:lnSpc>
                <a:spcPct val="115000"/>
              </a:lnSpc>
              <a:spcAft>
                <a:spcPts val="800"/>
              </a:spcAft>
              <a:buNone/>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そして、私たちはすでに現実世界での影響を目の当たりにして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います。</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Microsoft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 Work Trend Index によると、AI は、ナレッジ ワーカーから IT チーム、ビジネス チームまで、さまざまな役割のプロフェッショナルが生産性を高め、手作業を減らし、仕事で一歩先を行くのに役立っています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を効果的に使用することを学ぶことで、私たちは将来の役割や職場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で成功するために必要なスキルを身に付けることが</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できます。</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8610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F1B61-E1AA-8DED-97B5-D293C3B66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620504-3039-EF61-69FA-034F772AD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22360-EBDF-B148-4C05-7346FB5E717C}"/>
              </a:ext>
            </a:extLst>
          </p:cNvPr>
          <p:cNvSpPr>
            <a:spLocks noGrp="1"/>
          </p:cNvSpPr>
          <p:nvPr>
            <p:ph type="body" idx="1"/>
          </p:nvPr>
        </p:nvSpPr>
        <p:spPr/>
        <p:txBody>
          <a:bodyPr/>
          <a:lstStyle/>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次</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急速に進化しています。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現在</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利用可能なAIツールはすでに素晴らしいものですが、今後数年間で見られる進歩は、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私たちの働き方を完全に変えるでしょう。</a:t>
            </a: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を採用する組織は、創造性、効率性、生産性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を解き放</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つことができます。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がよりスマートで強力になる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世界で</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一歩先</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を行くことができます。</a:t>
            </a: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あなた</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の仕事を理解し、あなたの役割と文脈に基づいて特定の質問に即座に答えることができるバーチャルアシスタントがいることを想像してみてください。</a:t>
            </a:r>
          </a:p>
          <a:p>
            <a:pPr marL="342900" marR="0" lvl="0" indent="-342900">
              <a:lnSpc>
                <a:spcPct val="115000"/>
              </a:lnSpc>
              <a:buFont typeface="Symbol" panose="05050102010706020507" pitchFamily="18" charset="2"/>
              <a:buChar char=""/>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それは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AIエージェント</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仮想アシスタントと呼ばれ</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ます。</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エージェント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、ニーズに基づいてタスクを支援します。</a:t>
            </a: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AIエージェントは、ナレッジベースを使用して構築できるため、複数のドキュメントを検索することなく回答を提供できます。</a:t>
            </a:r>
          </a:p>
          <a:p>
            <a:pPr marL="342900" marR="0" lvl="0" indent="-342900">
              <a:lnSpc>
                <a:spcPct val="115000"/>
              </a:lnSpc>
              <a:spcAft>
                <a:spcPts val="800"/>
              </a:spcAft>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Copilot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Agentを使用すると、ユーザーはコーディングなしで基本的なAIエージェントを作成できるように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なり、自動化</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と効率化が可能になります。</a:t>
            </a:r>
          </a:p>
          <a:p>
            <a:pPr marL="0" marR="0">
              <a:lnSpc>
                <a:spcPct val="115000"/>
              </a:lnSpc>
              <a:spcAft>
                <a:spcPts val="800"/>
              </a:spcAft>
            </a:pP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早期に実験</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すれば</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AIが進歩し続けるに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つれて、</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ユーザーは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より簡単に</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適応できます。</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B3E7B2C6-98FE-1CF4-08E9-3EF3BFB60E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4494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C937-15B8-56A4-5228-C52A4D5E06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54FC3-03CD-9D50-B0ED-A5AEDF80BE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D79C47-5032-76F4-773F-3B1445203F4E}"/>
              </a:ext>
            </a:extLst>
          </p:cNvPr>
          <p:cNvSpPr>
            <a:spLocks noGrp="1"/>
          </p:cNvSpPr>
          <p:nvPr>
            <p:ph type="body" idx="1"/>
          </p:nvPr>
        </p:nvSpPr>
        <p:spPr/>
        <p:txBody>
          <a:bodyPr/>
          <a:lstStyle/>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さて、私たち</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AIの未来</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に期待を寄せていますが、より実用的なこと、</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つまりAI</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が今の</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私たちにどのように役立つ</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かに</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ついて、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焦点</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を当てましょう。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ここで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は、AI</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がゲームチェンジャーとなり得る</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日常的なタスクをいくつか紹介します。</a:t>
            </a: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会議の概要とメモ</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を生成</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できます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すべてを書き留めるために慌てる必要はもうありません—AIはあなたのために重要なポイントを抽出できます。</a:t>
            </a: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言語の翻訳と会議</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のまとめ</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を行うことができます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異なる地域間でチームの足並みを揃えることが、かつてないほど容易になりました。</a:t>
            </a: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テキストをさまざまな形式</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に変換</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できます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レポートの書式を変更する必要がある場合でも、さまざまな対象ユーザーに合わせてコンテンツを調整する必要がある場合でも、AI は数秒でそれを行うことができます。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ブレインストーミング</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や</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アイデア</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の立案ができます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AIは、新鮮なアイデアを生み出し、作品を洗練させ、さらにはクリエイティブなパートナーとして行動するのに役立ちます。</a:t>
            </a:r>
          </a:p>
          <a:p>
            <a:pPr marL="342900" marR="0" lvl="0" indent="-342900">
              <a:lnSpc>
                <a:spcPct val="115000"/>
              </a:lnSpc>
              <a:spcAft>
                <a:spcPts val="800"/>
              </a:spcAft>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コーチングとワークフローの提案を提供します。</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メール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の構成</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サポート</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や、ド</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キュメント</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要約</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など、</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があなたに推奨事項を提案できます。</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AIを</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ワークバディ、つまり、</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賢い相棒</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と考えると、AIが毎日どのように役立つか</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がわかってくるでしょう。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それは、働き方を置き換えることではなく</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、能力を高め、忙しい仕事を減らし、本当に重要なことに集中できるようにすること</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です。</a:t>
            </a:r>
            <a:endParaRPr lang="en-US" altLang="ja"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C43D37B-9974-4D56-06E7-CB973CF0E3E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21CD647F-74C2-1A29-6630-AD8BC9F883E0}"/>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42974C5E-0167-018D-BACF-A6B595998773}"/>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54C44D4E-783B-0C0A-C104-06DCC27D3AE2}"/>
              </a:ext>
            </a:extLst>
          </p:cNvPr>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34877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4DC21-8623-8492-C04D-63BC55BF4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E422E-79E7-9471-D1D6-4945DD9CF4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C50E0-8F35-3DED-631D-3D43D033FAD9}"/>
              </a:ext>
            </a:extLst>
          </p:cNvPr>
          <p:cNvSpPr>
            <a:spLocks noGrp="1"/>
          </p:cNvSpPr>
          <p:nvPr>
            <p:ph type="body" idx="1"/>
          </p:nvPr>
        </p:nvSpPr>
        <p:spPr/>
        <p:txBody>
          <a:bodyPr/>
          <a:lstStyle/>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さて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、AIが日々の業務をどのように支援できるか</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を探ってきたところで、ここからは少し大きな視点で見ていきましょう</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 </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まで AI の可能性についてお話ししてきましたが、組織は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実際に AI をどのように使用して実際の影響を促進しているのでしょうか。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答えを出すために、企業がAIを使用して課題を解決し、生産性を向上させ、</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真の価値を創造していると</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いう、実際</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事例を</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ご紹介します。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102FCF06-C2C1-6B3B-4625-4A3278C1C79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B62B4F5B-0183-B3CC-D2E8-CC9B1841E11D}"/>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F3FE6D7B-BCA2-C4D5-DC76-41B5A59A1DC6}"/>
              </a:ext>
            </a:extLst>
          </p:cNvPr>
          <p:cNvSpPr>
            <a:spLocks noGrp="1"/>
          </p:cNvSpPr>
          <p:nvPr>
            <p:ph type="dt" idx="12"/>
          </p:nvPr>
        </p:nvSpPr>
        <p:spPr/>
        <p:txBody>
          <a:bodyPr/>
          <a:lstStyle/>
          <a:p>
            <a:fld id="{B16574EE-8191-4BCC-ABE6-D00A4F4D7690}" type="datetime8">
              <a:rPr lang="en-US" smtClean="0"/>
              <a:t>4/2/25 3:18 PM</a:t>
            </a:fld>
            <a:endParaRPr lang="en-US" dirty="0"/>
          </a:p>
        </p:txBody>
      </p:sp>
      <p:sp>
        <p:nvSpPr>
          <p:cNvPr id="7" name="Slide Number Placeholder 6">
            <a:extLst>
              <a:ext uri="{FF2B5EF4-FFF2-40B4-BE49-F238E27FC236}">
                <a16:creationId xmlns:a16="http://schemas.microsoft.com/office/drawing/2014/main" id="{B0741E80-D0E3-7B7B-A56E-288F1E2ABB46}"/>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165811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453FF-E369-0F2D-C2A5-174687F98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00FE6-1060-2A80-876A-7636993D4B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8B88B-C613-97A5-55EA-5DA894DDFB3E}"/>
              </a:ext>
            </a:extLst>
          </p:cNvPr>
          <p:cNvSpPr>
            <a:spLocks noGrp="1"/>
          </p:cNvSpPr>
          <p:nvPr>
            <p:ph type="body" idx="1"/>
          </p:nvPr>
        </p:nvSpPr>
        <p:spPr/>
        <p:txBody>
          <a:bodyPr/>
          <a:lstStyle/>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さまざま</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な業界で、AIは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企業の運営方法を変え、より迅速に行動し、よりスマートに働き、より効果的にイノベーション</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を起こすのに役立っています。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AIが変革</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を推進している3つの主要な方法をご紹介します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altLang="ja-JP" sz="1800" b="1" kern="100">
                <a:effectLst/>
                <a:latin typeface="Aptos" panose="020B0004020202020204" pitchFamily="34" charset="0"/>
                <a:ea typeface="Malgun Gothic" panose="020B0503020000020004" pitchFamily="34" charset="-127"/>
                <a:cs typeface="Times New Roman" panose="02020603050405020304" pitchFamily="18" charset="0"/>
              </a:rPr>
              <a:t>1</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つ目は、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対応ワークフローによる生産性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の向上</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 </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企業</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AIを使用して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スピード、スケーラビリティ、効率を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向上させ</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チーム</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複雑</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な問題に迅速に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対処できます</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en-US" altLang="ja-JP" sz="1800" b="1" kern="100">
                <a:effectLst/>
                <a:latin typeface="Aptos" panose="020B0004020202020204" pitchFamily="34" charset="0"/>
                <a:ea typeface="Malgun Gothic" panose="020B0503020000020004" pitchFamily="34" charset="-127"/>
                <a:cs typeface="Times New Roman" panose="02020603050405020304" pitchFamily="18" charset="0"/>
              </a:rPr>
              <a:t>2</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つ目は、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ワークフロー</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の精度と効率性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の最適化</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AIは、企業が</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反復的なプロセスを自動化し、人為的ミスを減らし、従業員がより価値の高い仕事</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に集中できるよう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に支援</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でき</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ます</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en-US" altLang="ja-JP" sz="1800" b="1" kern="100">
                <a:effectLst/>
                <a:latin typeface="Aptos" panose="020B0004020202020204" pitchFamily="34" charset="0"/>
                <a:ea typeface="Malgun Gothic" panose="020B0503020000020004" pitchFamily="34" charset="-127"/>
                <a:cs typeface="Times New Roman" panose="02020603050405020304" pitchFamily="18" charset="0"/>
              </a:rPr>
              <a:t>3</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つ目は、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ビジネスのブレークスルー</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創出</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と、</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顧客体験</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向上</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AI により、企業は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インタラクションをパーソナライズし、応答時間を改善し、顧客により多くの価値を付加することができます。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1つ</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の例を詳しく見て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みましょう。</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a:effectLst/>
            </a:endParaRPr>
          </a:p>
          <a:p>
            <a:pPr marL="0" marR="0">
              <a:lnSpc>
                <a:spcPct val="115000"/>
              </a:lnSpc>
              <a:spcAft>
                <a:spcPts val="800"/>
              </a:spcAft>
            </a:pPr>
            <a:endParaRPr lang="en-US" sz="1800" dirty="0">
              <a:effectLst/>
            </a:endParaRPr>
          </a:p>
        </p:txBody>
      </p:sp>
      <p:sp>
        <p:nvSpPr>
          <p:cNvPr id="4" name="Header Placeholder 3">
            <a:extLst>
              <a:ext uri="{FF2B5EF4-FFF2-40B4-BE49-F238E27FC236}">
                <a16:creationId xmlns:a16="http://schemas.microsoft.com/office/drawing/2014/main" id="{1F3D42FF-6500-44E3-6B3D-3EA8FE1C265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267ECA3F-7363-F765-63DE-1CCECDAE1EF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0FA856B7-4A1B-A72F-C3BE-B4AA97824AD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4/2/25 3:18 PM</a:t>
            </a:fld>
            <a:endParaRPr kumimoji="0" lang="en-US" sz="1200" b="0" i="0" u="none" strike="noStrike" kern="1200" cap="none" spc="0" normalizeH="0" baseline="0" noProof="0" dirty="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BE7141B8-5177-5B6D-2030-86D12EE575E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496338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ここでは、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グローバル</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な金融サービス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企業で</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の、コパイロットの導入例に</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ついてご紹介します。</a:t>
            </a:r>
            <a:endParaRPr lang="ja" sz="1800" b="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導入前</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この企業</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の</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マーケティングチームは、コンテンツ制作のタイムラインが長く、</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キャンペーン資料の作成に最大</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6か月</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かかることもありました。</a:t>
            </a:r>
          </a:p>
          <a:p>
            <a:pPr marL="342900" marR="0" lvl="0" indent="-342900">
              <a:lnSpc>
                <a:spcPct val="115000"/>
              </a:lnSpc>
              <a:buFont typeface="Symbol" panose="05050102010706020507" pitchFamily="18" charset="2"/>
              <a:buChar char=""/>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また、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レビュー</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と承認が非常に多くの</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層</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に重なっ</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ていた</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ため</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、プロセスにはいくつかの改善が必要でした</a:t>
            </a:r>
          </a:p>
          <a:p>
            <a:pPr marL="342900" marR="0" lvl="0" indent="-342900">
              <a:lnSpc>
                <a:spcPct val="115000"/>
              </a:lnSpc>
              <a:spcAft>
                <a:spcPts val="800"/>
              </a:spcAft>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彼らは、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品質と包括性を維持しながら、コンテンツ制作をスピードアップする方法を必要としていました</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Microsoft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Copilot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を統合することで、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チームは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さまざまなこ</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とを</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実現しました。</a:t>
            </a: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コンテンツの生成</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と最適化</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はより迅速になりました。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Copilot は、数週間ではなく数分で高品質の下書きを作成する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のに役立ちま</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した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メッセージング</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の包括性</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の維持が容易になりました。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AIは、多様なオーディエンスに合わせてコンテンツ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を洗練</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させる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のを支援しま</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した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レビュープロセス</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の合理化</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が可能となりました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チーム間</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のやり取り</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が削減されました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それによって同社は、</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JP" altLang="en-US" sz="4400" b="0" i="0">
                <a:solidFill>
                  <a:srgbClr val="17253D"/>
                </a:solidFill>
                <a:effectLst/>
                <a:latin typeface="Segoe UI" panose="020B0502040204020203" pitchFamily="34" charset="0"/>
              </a:rPr>
              <a:t>マーケティングコンテンツの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市場</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投入までの時間が75%</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短縮され</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キャンペーン</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をより迅速に開始できるようになりました。</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チームは、反復的なタスクにとらわれることなく</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、戦略と創造性に集中する時間を増やすことができました。</a:t>
            </a: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これは一例</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に過ぎず、さまざまな業界の企業が  AI を活用して効率を高め、成果を上げる</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ための新しい方法を発見しています。</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506387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4D1C6-0658-9D29-1A59-3EB960181D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2A31D1-3BFC-3722-9C48-7A04C64AEE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2110C-DAD8-4C0C-5C82-C937B8266D6C}"/>
              </a:ext>
            </a:extLst>
          </p:cNvPr>
          <p:cNvSpPr>
            <a:spLocks noGrp="1"/>
          </p:cNvSpPr>
          <p:nvPr>
            <p:ph type="body" idx="1"/>
          </p:nvPr>
        </p:nvSpPr>
        <p:spPr/>
        <p:txBody>
          <a:bodyPr/>
          <a:lstStyle/>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さて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 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実際の</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応用例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について</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説明しましたので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焦点を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戻しましょう。より</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スマートに働き、自分の役割でインパクトを与えるため</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に、</a:t>
            </a:r>
            <a:r>
              <a:rPr lang="en-US" altLang="ja-JP"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どの</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ように役立つのでしょうか?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まず、さまざまな業界や職業に適用できる一般的なAIのユースケース</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を再検討</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してみましょう。</a:t>
            </a:r>
            <a:endParaRPr lang="ja" sz="1800" b="1"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会議の概要とメモ</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の生成</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が可能です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AIは、重要なポイント、アクションアイテム、次のステップを自動的にキャプチャできるため、メモを慌てて探す必要はありません。</a:t>
            </a: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プロフェッショナルなメール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の下書き</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を生成できます。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メールを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ゼロ</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から書くのに時間を費やす代わりに、</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洗練された構造化された応答を</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数秒で生成できます。</a:t>
            </a: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ブレインストーミングとアイデア</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の生成</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が可能です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AI 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創造性を刺激し</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プロジェクトにさまざまな角度を提供する</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のに役立ちます。</a:t>
            </a: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戦略文書とレポート</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の作成</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が可能です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AIは、コンテンツの構造化、調査の要約、ドキュメントの効率的なフォーマットを支援します。</a:t>
            </a:r>
          </a:p>
          <a:p>
            <a:pPr marL="342900" marR="0" lvl="0" indent="-342900">
              <a:lnSpc>
                <a:spcPct val="115000"/>
              </a:lnSpc>
              <a:spcAft>
                <a:spcPts val="800"/>
              </a:spcAft>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チェックリストとプロジェクト計画</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の作成</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が可能です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AIは、ワークフローを整理し、重要なステップを見落とさないようにするのに役立ちます。</a:t>
            </a: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これら</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例を確認</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し、考えてみてください:</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これらのタスクのうち、AIがあなたを助けることができるのはどれです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か?</a:t>
            </a:r>
            <a:endParaRPr lang="en-US" altLang="ja"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3F9681E-F2C8-EA4E-85E8-0E6AD351BE06}"/>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3D4BCBD-83D4-3A29-6057-44B379CAAA54}"/>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DB1C492F-5A95-32EC-3801-247633C1C37F}"/>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E7AD35A8-FBA2-73CF-A86B-FA085093F6F0}"/>
              </a:ext>
            </a:extLst>
          </p:cNvPr>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673362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877C6-328B-68E0-CB09-9888D716BE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FF8870-A558-6815-0A2D-02CFB84B05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B2C1DF-46AE-222A-FE8B-A0ADD91C209D}"/>
              </a:ext>
            </a:extLst>
          </p:cNvPr>
          <p:cNvSpPr>
            <a:spLocks noGrp="1"/>
          </p:cNvSpPr>
          <p:nvPr>
            <p:ph type="body" idx="1"/>
          </p:nvPr>
        </p:nvSpPr>
        <p:spPr/>
        <p:txBody>
          <a:bodyPr/>
          <a:lstStyle/>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インスピレーション</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を得るために、Microsoft の同僚が自分の役割で AI をどのように使用しているか</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を共有する短いビデオを見てみましょう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これら</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の短いビデオでは、さまざまな機能の専門家がAIを仕事にどのように統合しているかを垣間見ることができます。</a:t>
            </a: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見ながら、AIが同じようにあなたを助けるかもしれないことを考えてみてください。</a:t>
            </a:r>
          </a:p>
          <a:p>
            <a:endParaRPr lang="en-US"/>
          </a:p>
          <a:p>
            <a:r>
              <a:rPr lang="ja-JP" altLang="en-US"/>
              <a:t>では最初のシナリオのビデオを見てみましょう。</a:t>
            </a:r>
            <a:endParaRPr lang="en-US" dirty="0"/>
          </a:p>
        </p:txBody>
      </p:sp>
      <p:sp>
        <p:nvSpPr>
          <p:cNvPr id="4" name="Header Placeholder 3">
            <a:extLst>
              <a:ext uri="{FF2B5EF4-FFF2-40B4-BE49-F238E27FC236}">
                <a16:creationId xmlns:a16="http://schemas.microsoft.com/office/drawing/2014/main" id="{4A302050-B8F1-A417-A125-9FB2A821CA60}"/>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30A94D4-2966-6597-03E4-4745D80C46AA}"/>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109B7692-6C74-AAE2-5542-543DE4E6D31F}"/>
              </a:ext>
            </a:extLst>
          </p:cNvPr>
          <p:cNvSpPr>
            <a:spLocks noGrp="1"/>
          </p:cNvSpPr>
          <p:nvPr>
            <p:ph type="dt" idx="12"/>
          </p:nvPr>
        </p:nvSpPr>
        <p:spPr/>
        <p:txBody>
          <a:bodyPr/>
          <a:lstStyle/>
          <a:p>
            <a:fld id="{E2F19A73-88F5-4B80-A929-CF8E66EE5449}" type="datetime8">
              <a:rPr lang="en-US" smtClean="0"/>
              <a:t>4/2/25 3:18 PM</a:t>
            </a:fld>
            <a:endParaRPr lang="en-US" dirty="0"/>
          </a:p>
        </p:txBody>
      </p:sp>
      <p:sp>
        <p:nvSpPr>
          <p:cNvPr id="7" name="Slide Number Placeholder 6">
            <a:extLst>
              <a:ext uri="{FF2B5EF4-FFF2-40B4-BE49-F238E27FC236}">
                <a16:creationId xmlns:a16="http://schemas.microsoft.com/office/drawing/2014/main" id="{00A50C91-8174-CDD7-85F9-F080DCF9B7BD}"/>
              </a:ext>
            </a:extLst>
          </p:cNvPr>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6704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A668-128C-A491-8938-1F41BE264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72A8-E3B7-6900-7483-2B80E8E27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2E6BD-3EE8-CA69-F8F0-210EED875EE7}"/>
              </a:ext>
            </a:extLst>
          </p:cNvPr>
          <p:cNvSpPr>
            <a:spLocks noGrp="1"/>
          </p:cNvSpPr>
          <p:nvPr>
            <p:ph type="body" idx="1"/>
          </p:nvPr>
        </p:nvSpPr>
        <p:spPr/>
        <p:txBody>
          <a:bodyPr/>
          <a:lstStyle/>
          <a:p>
            <a:pPr>
              <a:lnSpc>
                <a:spcPct val="115000"/>
              </a:lnSpc>
              <a:spcAft>
                <a:spcPts val="800"/>
              </a:spcAft>
              <a:buNone/>
            </a:pPr>
            <a:r>
              <a:rPr lang="ko-KR" altLang="ja-JP" sz="1800" kern="100">
                <a:effectLst/>
                <a:latin typeface="Aptos" panose="020B0004020202020204" pitchFamily="34" charset="0"/>
                <a:ea typeface="BIZ UDPゴシック" panose="020B0400000000000000" pitchFamily="50" charset="-128"/>
                <a:cs typeface="Times New Roman" panose="02020603050405020304" pitchFamily="18" charset="0"/>
              </a:rPr>
              <a:t>こんにちは、「</a:t>
            </a:r>
            <a:r>
              <a:rPr lang="en-US" altLang="ja-JP" sz="1800" kern="100">
                <a:effectLst/>
                <a:latin typeface="BIZ UDPゴシック" panose="020B0400000000000000" pitchFamily="50" charset="-128"/>
                <a:ea typeface="Malgun Gothic" panose="020B0503020000020004" pitchFamily="34" charset="-127"/>
                <a:cs typeface="Times New Roman" panose="02020603050405020304" pitchFamily="18" charset="0"/>
              </a:rPr>
              <a:t>AI </a:t>
            </a:r>
            <a:r>
              <a:rPr lang="ja-JP" altLang="en-US" sz="1800" kern="100">
                <a:effectLst/>
                <a:latin typeface="BIZ UDPゴシック" panose="020B0400000000000000" pitchFamily="50" charset="-128"/>
                <a:ea typeface="Malgun Gothic" panose="020B0503020000020004" pitchFamily="34" charset="-127"/>
                <a:cs typeface="Times New Roman" panose="02020603050405020304" pitchFamily="18" charset="0"/>
              </a:rPr>
              <a:t>の活用例</a:t>
            </a:r>
            <a:r>
              <a:rPr lang="en-US" altLang="ja-JP" sz="1800" kern="100">
                <a:effectLst/>
                <a:latin typeface="BIZ UDPゴシック" panose="020B0400000000000000" pitchFamily="50" charset="-128"/>
                <a:ea typeface="Malgun Gothic" panose="020B0503020000020004" pitchFamily="34" charset="-127"/>
                <a:cs typeface="Times New Roman" panose="02020603050405020304" pitchFamily="18" charset="0"/>
              </a:rPr>
              <a:t>: </a:t>
            </a:r>
            <a:r>
              <a:rPr lang="ja-JP" altLang="en-US" sz="1800" kern="100">
                <a:effectLst/>
                <a:latin typeface="BIZ UDPゴシック" panose="020B0400000000000000" pitchFamily="50" charset="-128"/>
                <a:ea typeface="Malgun Gothic" panose="020B0503020000020004" pitchFamily="34" charset="-127"/>
                <a:cs typeface="Times New Roman" panose="02020603050405020304" pitchFamily="18" charset="0"/>
              </a:rPr>
              <a:t>仕事の生産性の向上</a:t>
            </a:r>
            <a:r>
              <a:rPr lang="ko-KR" altLang="ja-JP" sz="1800" kern="100">
                <a:effectLst/>
                <a:latin typeface="Aptos" panose="020B0004020202020204" pitchFamily="34" charset="0"/>
                <a:ea typeface="BIZ UDPゴシック" panose="020B0400000000000000" pitchFamily="50" charset="-128"/>
                <a:cs typeface="Times New Roman" panose="02020603050405020304" pitchFamily="18" charset="0"/>
              </a:rPr>
              <a:t>」</a:t>
            </a:r>
            <a:r>
              <a:rPr lang="ja-JP" altLang="ja-JP" sz="1800" kern="100">
                <a:effectLst/>
                <a:latin typeface="Aptos" panose="020B0004020202020204" pitchFamily="34" charset="0"/>
                <a:ea typeface="BIZ UDPゴシック" panose="020B0400000000000000" pitchFamily="50" charset="-128"/>
                <a:cs typeface="Times New Roman" panose="02020603050405020304" pitchFamily="18" charset="0"/>
              </a:rPr>
              <a:t>にご</a:t>
            </a:r>
            <a:r>
              <a:rPr lang="ko-KR" altLang="ja-JP" sz="1800" kern="100">
                <a:effectLst/>
                <a:latin typeface="Aptos" panose="020B0004020202020204" pitchFamily="34" charset="0"/>
                <a:ea typeface="BIZ UDPゴシック" panose="020B0400000000000000" pitchFamily="50" charset="-128"/>
                <a:cs typeface="ＭＳ ゴシック" panose="020B0609070205080204" pitchFamily="49" charset="-128"/>
              </a:rPr>
              <a:t>参</a:t>
            </a:r>
            <a:r>
              <a:rPr lang="ko-KR" altLang="ja-JP" sz="1800" kern="100">
                <a:effectLst/>
                <a:latin typeface="Aptos" panose="020B0004020202020204" pitchFamily="34" charset="0"/>
                <a:ea typeface="BIZ UDPゴシック" panose="020B0400000000000000" pitchFamily="50" charset="-128"/>
                <a:cs typeface="Malgun Gothic" panose="020B0503020000020004" pitchFamily="34" charset="-127"/>
              </a:rPr>
              <a:t>加いただきありがとうございます</a:t>
            </a:r>
            <a:r>
              <a:rPr lang="ko-KR" altLang="ja-JP" sz="1800" kern="100">
                <a:effectLst/>
                <a:latin typeface="Aptos" panose="020B0004020202020204" pitchFamily="34" charset="0"/>
                <a:ea typeface="BIZ UDPゴシック" panose="020B0400000000000000" pitchFamily="50" charset="-128"/>
                <a:cs typeface="Times New Roman" panose="02020603050405020304" pitchFamily="18" charset="0"/>
              </a:rPr>
              <a:t>。</a:t>
            </a:r>
            <a:endParaRPr lang="en-US" altLang="ko-KR" sz="1800" kern="100">
              <a:effectLst/>
              <a:latin typeface="Aptos" panose="020B0004020202020204" pitchFamily="34" charset="0"/>
              <a:ea typeface="BIZ UDPゴシック" panose="020B0400000000000000" pitchFamily="50" charset="-128"/>
              <a:cs typeface="Times New Roman" panose="02020603050405020304" pitchFamily="18" charset="0"/>
            </a:endParaRPr>
          </a:p>
          <a:p>
            <a:pPr>
              <a:lnSpc>
                <a:spcPct val="115000"/>
              </a:lnSpc>
              <a:spcAft>
                <a:spcPts val="800"/>
              </a:spcAft>
              <a:buNone/>
            </a:pPr>
            <a:r>
              <a:rPr lang="ko-KR" altLang="ja-JP" sz="1800" kern="100">
                <a:effectLst/>
                <a:latin typeface="Aptos" panose="020B0004020202020204" pitchFamily="34" charset="0"/>
                <a:ea typeface="BIZ UDPゴシック" panose="020B0400000000000000" pitchFamily="50" charset="-128"/>
                <a:cs typeface="Times New Roman" panose="02020603050405020304" pitchFamily="18" charset="0"/>
              </a:rPr>
              <a:t>私</a:t>
            </a:r>
            <a:r>
              <a:rPr lang="ja-JP" altLang="ja-JP" sz="1800" kern="100">
                <a:effectLst/>
                <a:latin typeface="Aptos" panose="020B0004020202020204" pitchFamily="34" charset="0"/>
                <a:ea typeface="BIZ UDPゴシック" panose="020B0400000000000000" pitchFamily="50" charset="-128"/>
                <a:cs typeface="Times New Roman" panose="02020603050405020304" pitchFamily="18" charset="0"/>
              </a:rPr>
              <a:t>はマイクロソフトのテクニカルトレ</a:t>
            </a:r>
            <a:r>
              <a:rPr lang="ja-JP" altLang="ja-JP" sz="1800" kern="100">
                <a:effectLst/>
                <a:latin typeface="Aptos" panose="020B0004020202020204" pitchFamily="34" charset="0"/>
                <a:ea typeface="BIZ UDPゴシック" panose="020B0400000000000000" pitchFamily="50" charset="-128"/>
                <a:cs typeface="ＭＳ ゴシック" panose="020B0609070205080204" pitchFamily="49" charset="-128"/>
              </a:rPr>
              <a:t>ー</a:t>
            </a:r>
            <a:r>
              <a:rPr lang="ja-JP" altLang="ja-JP" sz="1800" kern="100">
                <a:effectLst/>
                <a:latin typeface="Aptos" panose="020B0004020202020204" pitchFamily="34" charset="0"/>
                <a:ea typeface="BIZ UDPゴシック" panose="020B0400000000000000" pitchFamily="50" charset="-128"/>
                <a:cs typeface="Malgun Gothic" panose="020B0503020000020004" pitchFamily="34" charset="-127"/>
              </a:rPr>
              <a:t>ナ</a:t>
            </a:r>
            <a:r>
              <a:rPr lang="ja-JP" altLang="ja-JP" sz="1800" kern="100">
                <a:effectLst/>
                <a:latin typeface="Aptos" panose="020B0004020202020204" pitchFamily="34" charset="0"/>
                <a:ea typeface="BIZ UDPゴシック" panose="020B0400000000000000" pitchFamily="50" charset="-128"/>
                <a:cs typeface="ＭＳ ゴシック" panose="020B0609070205080204" pitchFamily="49" charset="-128"/>
              </a:rPr>
              <a:t>ー</a:t>
            </a:r>
            <a:r>
              <a:rPr lang="ja-JP" altLang="ja-JP" sz="1800" kern="100">
                <a:effectLst/>
                <a:latin typeface="Aptos" panose="020B0004020202020204" pitchFamily="34" charset="0"/>
                <a:ea typeface="BIZ UDPゴシック" panose="020B0400000000000000" pitchFamily="50" charset="-128"/>
                <a:cs typeface="Malgun Gothic" panose="020B0503020000020004" pitchFamily="34" charset="-127"/>
              </a:rPr>
              <a:t>、</a:t>
            </a:r>
            <a:r>
              <a:rPr lang="ja-JP" altLang="ja-JP" sz="1800" kern="100">
                <a:effectLst/>
                <a:latin typeface="Aptos" panose="020B0004020202020204" pitchFamily="34" charset="0"/>
                <a:ea typeface="BIZ UDPゴシック" panose="020B0400000000000000" pitchFamily="50" charset="-128"/>
                <a:cs typeface="Times New Roman" panose="02020603050405020304" pitchFamily="18" charset="0"/>
              </a:rPr>
              <a:t> ヤマダヒロミチです</a:t>
            </a:r>
            <a:r>
              <a:rPr lang="ko-KR" altLang="ja-JP" sz="1800" kern="100">
                <a:effectLst/>
                <a:latin typeface="Aptos" panose="020B0004020202020204" pitchFamily="34" charset="0"/>
                <a:ea typeface="BIZ UDPゴシック" panose="020B0400000000000000" pitchFamily="50" charset="-128"/>
                <a:cs typeface="Times New Roman" panose="02020603050405020304" pitchFamily="18" charset="0"/>
              </a:rPr>
              <a:t>。</a:t>
            </a:r>
            <a:endParaRPr lang="en-US" altLang="ko-KR" sz="1800" kern="100">
              <a:effectLst/>
              <a:latin typeface="Aptos" panose="020B0004020202020204" pitchFamily="34" charset="0"/>
              <a:ea typeface="BIZ UDPゴシック" panose="020B0400000000000000" pitchFamily="50" charset="-128"/>
              <a:cs typeface="Times New Roman" panose="02020603050405020304" pitchFamily="18" charset="0"/>
            </a:endParaRPr>
          </a:p>
          <a:p>
            <a:pPr>
              <a:lnSpc>
                <a:spcPct val="115000"/>
              </a:lnSpc>
              <a:spcAft>
                <a:spcPts val="800"/>
              </a:spcAft>
              <a:buNone/>
            </a:pPr>
            <a:r>
              <a:rPr lang="ko-KR" altLang="ja-JP" sz="1800" kern="100">
                <a:effectLst/>
                <a:latin typeface="Aptos" panose="020B0004020202020204" pitchFamily="34" charset="0"/>
                <a:ea typeface="BIZ UDPゴシック" panose="020B0400000000000000" pitchFamily="50" charset="-128"/>
                <a:cs typeface="Times New Roman" panose="02020603050405020304" pitchFamily="18" charset="0"/>
              </a:rPr>
              <a:t>このハンズオン セッションでは、</a:t>
            </a:r>
            <a:r>
              <a:rPr lang="en-US" altLang="ja-JP" sz="1800" kern="100">
                <a:effectLst/>
                <a:latin typeface="BIZ UDPゴシック" panose="020B0400000000000000" pitchFamily="50" charset="-128"/>
                <a:ea typeface="Malgun Gothic" panose="020B0503020000020004" pitchFamily="34" charset="-127"/>
                <a:cs typeface="Times New Roman" panose="02020603050405020304" pitchFamily="18" charset="0"/>
              </a:rPr>
              <a:t>AI</a:t>
            </a:r>
            <a:r>
              <a:rPr lang="ja-JP" altLang="ja-JP" sz="1800" kern="100">
                <a:effectLst/>
                <a:latin typeface="Aptos" panose="020B0004020202020204" pitchFamily="34" charset="0"/>
                <a:ea typeface="BIZ UDPゴシック" panose="020B0400000000000000" pitchFamily="50" charset="-128"/>
                <a:cs typeface="Times New Roman" panose="02020603050405020304" pitchFamily="18" charset="0"/>
              </a:rPr>
              <a:t>が</a:t>
            </a:r>
            <a:r>
              <a:rPr lang="ko-KR" altLang="ja-JP" sz="1800" kern="100">
                <a:effectLst/>
                <a:latin typeface="Aptos" panose="020B0004020202020204" pitchFamily="34" charset="0"/>
                <a:ea typeface="BIZ UDPゴシック" panose="020B0400000000000000" pitchFamily="50" charset="-128"/>
                <a:cs typeface="Times New Roman" panose="02020603050405020304" pitchFamily="18" charset="0"/>
              </a:rPr>
              <a:t>作業を簡素化し、エラ</a:t>
            </a:r>
            <a:r>
              <a:rPr lang="ko-KR" altLang="ja-JP" sz="1800" kern="100">
                <a:effectLst/>
                <a:latin typeface="Aptos" panose="020B0004020202020204" pitchFamily="34" charset="0"/>
                <a:ea typeface="BIZ UDPゴシック" panose="020B0400000000000000" pitchFamily="50" charset="-128"/>
                <a:cs typeface="ＭＳ ゴシック" panose="020B0609070205080204" pitchFamily="49" charset="-128"/>
              </a:rPr>
              <a:t>ー</a:t>
            </a:r>
            <a:r>
              <a:rPr lang="ko-KR" altLang="ja-JP" sz="1800" kern="100">
                <a:effectLst/>
                <a:latin typeface="Aptos" panose="020B0004020202020204" pitchFamily="34" charset="0"/>
                <a:ea typeface="BIZ UDPゴシック" panose="020B0400000000000000" pitchFamily="50" charset="-128"/>
                <a:cs typeface="Malgun Gothic" panose="020B0503020000020004" pitchFamily="34" charset="-127"/>
              </a:rPr>
              <a:t>を減らし、時間を</a:t>
            </a:r>
            <a:r>
              <a:rPr lang="ja-JP" altLang="en-US" sz="1800" kern="100">
                <a:effectLst/>
                <a:latin typeface="Aptos" panose="020B0004020202020204" pitchFamily="34" charset="0"/>
                <a:ea typeface="BIZ UDPゴシック" panose="020B0400000000000000" pitchFamily="50" charset="-128"/>
                <a:cs typeface="Malgun Gothic" panose="020B0503020000020004" pitchFamily="34" charset="-127"/>
              </a:rPr>
              <a:t>節約</a:t>
            </a:r>
            <a:r>
              <a:rPr lang="ko-KR" altLang="ja-JP" sz="1800" kern="100">
                <a:effectLst/>
                <a:latin typeface="Aptos" panose="020B0004020202020204" pitchFamily="34" charset="0"/>
                <a:ea typeface="BIZ UDPゴシック" panose="020B0400000000000000" pitchFamily="50" charset="-128"/>
                <a:cs typeface="Malgun Gothic" panose="020B0503020000020004" pitchFamily="34" charset="-127"/>
              </a:rPr>
              <a:t>し、</a:t>
            </a:r>
            <a:r>
              <a:rPr lang="ja-JP" altLang="en-US" sz="1800" kern="100">
                <a:effectLst/>
                <a:latin typeface="Aptos" panose="020B0004020202020204" pitchFamily="34" charset="0"/>
                <a:ea typeface="BIZ UDPゴシック" panose="020B0400000000000000" pitchFamily="50" charset="-128"/>
                <a:cs typeface="Malgun Gothic" panose="020B0503020000020004" pitchFamily="34" charset="-127"/>
              </a:rPr>
              <a:t>みなさんが</a:t>
            </a:r>
            <a:r>
              <a:rPr lang="ko-KR" altLang="ja-JP" sz="1800" kern="100">
                <a:effectLst/>
                <a:latin typeface="Aptos" panose="020B0004020202020204" pitchFamily="34" charset="0"/>
                <a:ea typeface="BIZ UDPゴシック" panose="020B0400000000000000" pitchFamily="50" charset="-128"/>
                <a:cs typeface="Malgun Gothic" panose="020B0503020000020004" pitchFamily="34" charset="-127"/>
              </a:rPr>
              <a:t>本</a:t>
            </a:r>
            <a:r>
              <a:rPr lang="ko-KR" altLang="ja-JP" sz="1800" kern="100">
                <a:effectLst/>
                <a:latin typeface="Aptos" panose="020B0004020202020204" pitchFamily="34" charset="0"/>
                <a:ea typeface="BIZ UDPゴシック" panose="020B0400000000000000" pitchFamily="50" charset="-128"/>
                <a:cs typeface="ＭＳ ゴシック" panose="020B0609070205080204" pitchFamily="49" charset="-128"/>
              </a:rPr>
              <a:t>当</a:t>
            </a:r>
            <a:r>
              <a:rPr lang="ko-KR" altLang="ja-JP" sz="1800" kern="100">
                <a:effectLst/>
                <a:latin typeface="Aptos" panose="020B0004020202020204" pitchFamily="34" charset="0"/>
                <a:ea typeface="BIZ UDPゴシック" panose="020B0400000000000000" pitchFamily="50" charset="-128"/>
                <a:cs typeface="Malgun Gothic" panose="020B0503020000020004" pitchFamily="34" charset="-127"/>
              </a:rPr>
              <a:t>に重要なことに集中できるようにする</a:t>
            </a:r>
            <a:r>
              <a:rPr lang="ko-KR" altLang="ja-JP" sz="1800" kern="100">
                <a:effectLst/>
                <a:latin typeface="Aptos" panose="020B0004020202020204" pitchFamily="34" charset="0"/>
                <a:ea typeface="BIZ UDPゴシック" panose="020B0400000000000000" pitchFamily="50" charset="-128"/>
                <a:cs typeface="ＭＳ ゴシック" panose="020B0609070205080204" pitchFamily="49" charset="-128"/>
              </a:rPr>
              <a:t>実践</a:t>
            </a:r>
            <a:r>
              <a:rPr lang="ko-KR" altLang="ja-JP" sz="1800" kern="100">
                <a:effectLst/>
                <a:latin typeface="Aptos" panose="020B0004020202020204" pitchFamily="34" charset="0"/>
                <a:ea typeface="BIZ UDPゴシック" panose="020B0400000000000000" pitchFamily="50" charset="-128"/>
                <a:cs typeface="Malgun Gothic" panose="020B0503020000020004" pitchFamily="34" charset="-127"/>
              </a:rPr>
              <a:t>的な方法をご紹介します。</a:t>
            </a:r>
            <a:endParaRPr lang="ja-JP" altLang="ja-JP" sz="1800" kern="100">
              <a:effectLst/>
              <a:latin typeface="Aptos" panose="020B0004020202020204" pitchFamily="34" charset="0"/>
              <a:ea typeface="Malgun Gothic" panose="020B0503020000020004" pitchFamily="34" charset="-127"/>
              <a:cs typeface="Times New Roman" panose="02020603050405020304" pitchFamily="18" charset="0"/>
            </a:endParaRPr>
          </a:p>
          <a:p>
            <a:pPr>
              <a:lnSpc>
                <a:spcPct val="115000"/>
              </a:lnSpc>
              <a:spcAft>
                <a:spcPts val="800"/>
              </a:spcAft>
            </a:pPr>
            <a:r>
              <a:rPr lang="ja-JP" altLang="en-US" sz="1800" kern="100">
                <a:effectLst/>
                <a:latin typeface="Aptos" panose="020B0004020202020204" pitchFamily="34" charset="0"/>
                <a:ea typeface="BIZ UDPゴシック" panose="020B0400000000000000" pitchFamily="50" charset="-128"/>
                <a:cs typeface="Times New Roman" panose="02020603050405020304" pitchFamily="18" charset="0"/>
              </a:rPr>
              <a:t>この</a:t>
            </a:r>
            <a:r>
              <a:rPr lang="ja-JP" altLang="ja-JP" sz="1800" kern="100">
                <a:effectLst/>
                <a:latin typeface="Aptos" panose="020B0004020202020204" pitchFamily="34" charset="0"/>
                <a:ea typeface="BIZ UDPゴシック" panose="020B0400000000000000" pitchFamily="50" charset="-128"/>
                <a:cs typeface="Times New Roman" panose="02020603050405020304" pitchFamily="18" charset="0"/>
              </a:rPr>
              <a:t>セッション</a:t>
            </a:r>
            <a:r>
              <a:rPr lang="ja-JP" altLang="en-US" sz="1800" kern="100">
                <a:effectLst/>
                <a:latin typeface="Aptos" panose="020B0004020202020204" pitchFamily="34" charset="0"/>
                <a:ea typeface="BIZ UDPゴシック" panose="020B0400000000000000" pitchFamily="50" charset="-128"/>
                <a:cs typeface="Times New Roman" panose="02020603050405020304" pitchFamily="18" charset="0"/>
              </a:rPr>
              <a:t>に参加していただくにあたり、</a:t>
            </a:r>
            <a:r>
              <a:rPr lang="en-US" altLang="ja-JP" sz="1800" kern="100">
                <a:effectLst/>
                <a:latin typeface="BIZ UDPゴシック" panose="020B0400000000000000" pitchFamily="50" charset="-128"/>
                <a:ea typeface="Malgun Gothic" panose="020B0503020000020004" pitchFamily="34" charset="-127"/>
                <a:cs typeface="Times New Roman" panose="02020603050405020304" pitchFamily="18" charset="0"/>
              </a:rPr>
              <a:t>AI</a:t>
            </a:r>
            <a:r>
              <a:rPr lang="ko-KR" altLang="ja-JP" sz="1800" kern="100">
                <a:effectLst/>
                <a:latin typeface="Aptos" panose="020B0004020202020204" pitchFamily="34" charset="0"/>
                <a:ea typeface="BIZ UDPゴシック" panose="020B0400000000000000" pitchFamily="50" charset="-128"/>
                <a:cs typeface="Times New Roman" panose="02020603050405020304" pitchFamily="18" charset="0"/>
              </a:rPr>
              <a:t>の</a:t>
            </a:r>
            <a:r>
              <a:rPr lang="ko-KR" altLang="ja-JP" sz="1800" kern="100">
                <a:effectLst/>
                <a:latin typeface="Aptos" panose="020B0004020202020204" pitchFamily="34" charset="0"/>
                <a:ea typeface="BIZ UDPゴシック" panose="020B0400000000000000" pitchFamily="50" charset="-128"/>
                <a:cs typeface="ＭＳ ゴシック" panose="020B0609070205080204" pitchFamily="49" charset="-128"/>
              </a:rPr>
              <a:t>専</a:t>
            </a:r>
            <a:r>
              <a:rPr lang="ko-KR" altLang="ja-JP" sz="1800" kern="100">
                <a:effectLst/>
                <a:latin typeface="Aptos" panose="020B0004020202020204" pitchFamily="34" charset="0"/>
                <a:ea typeface="BIZ UDPゴシック" panose="020B0400000000000000" pitchFamily="50" charset="-128"/>
                <a:cs typeface="Malgun Gothic" panose="020B0503020000020004" pitchFamily="34" charset="-127"/>
              </a:rPr>
              <a:t>門家で</a:t>
            </a:r>
            <a:r>
              <a:rPr lang="ja-JP" altLang="en-US" sz="1800" kern="100">
                <a:effectLst/>
                <a:latin typeface="Aptos" panose="020B0004020202020204" pitchFamily="34" charset="0"/>
                <a:ea typeface="BIZ UDPゴシック" panose="020B0400000000000000" pitchFamily="50" charset="-128"/>
                <a:cs typeface="Malgun Gothic" panose="020B0503020000020004" pitchFamily="34" charset="-127"/>
              </a:rPr>
              <a:t>ある必要はありません。どなたでもご参加いただけます。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本題に入る前に、</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成功に向けて少し時間</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を取</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り、</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準備</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整えましょう。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CB122D9-FB51-0F17-28BF-31DDD8842F9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8009156-D194-7E5A-26AD-465CB1268A7D}"/>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6D1F588D-A39B-141C-3892-4005488A44CB}"/>
              </a:ext>
            </a:extLst>
          </p:cNvPr>
          <p:cNvSpPr>
            <a:spLocks noGrp="1"/>
          </p:cNvSpPr>
          <p:nvPr>
            <p:ph type="dt" idx="12"/>
          </p:nvPr>
        </p:nvSpPr>
        <p:spPr/>
        <p:txBody>
          <a:bodyPr/>
          <a:lstStyle/>
          <a:p>
            <a:fld id="{62C61DAB-D93E-49CA-B245-379601CFE8D0}" type="datetime8">
              <a:rPr lang="en-US" smtClean="0"/>
              <a:t>4/2/25 3:18 PM</a:t>
            </a:fld>
            <a:endParaRPr lang="en-US" dirty="0"/>
          </a:p>
        </p:txBody>
      </p:sp>
      <p:sp>
        <p:nvSpPr>
          <p:cNvPr id="7" name="Slide Number Placeholder 6">
            <a:extLst>
              <a:ext uri="{FF2B5EF4-FFF2-40B4-BE49-F238E27FC236}">
                <a16:creationId xmlns:a16="http://schemas.microsoft.com/office/drawing/2014/main" id="{ECE7916D-7A92-491E-C689-60A84FB8B187}"/>
              </a:ext>
            </a:extLst>
          </p:cNvPr>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84738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C9121-F13D-AEAC-1CEC-04E8C069CF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6E42D-0568-BD03-9649-9A83C61C61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86F31-6D1C-D6E8-FC21-6E3143AC81A5}"/>
              </a:ext>
            </a:extLst>
          </p:cNvPr>
          <p:cNvSpPr>
            <a:spLocks noGrp="1"/>
          </p:cNvSpPr>
          <p:nvPr>
            <p:ph type="body" idx="1"/>
          </p:nvPr>
        </p:nvSpPr>
        <p:spPr/>
        <p:txBody>
          <a:bodyPr/>
          <a:lstStyle/>
          <a:p>
            <a:r>
              <a:rPr lang="ja-JP" altLang="en-US"/>
              <a:t>＜数秒待つ＞</a:t>
            </a:r>
            <a:endParaRPr lang="en-US" dirty="0"/>
          </a:p>
        </p:txBody>
      </p:sp>
      <p:sp>
        <p:nvSpPr>
          <p:cNvPr id="4" name="Header Placeholder 3">
            <a:extLst>
              <a:ext uri="{FF2B5EF4-FFF2-40B4-BE49-F238E27FC236}">
                <a16:creationId xmlns:a16="http://schemas.microsoft.com/office/drawing/2014/main" id="{90A315E1-5227-F043-746A-C2429E55FC5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304BC32-D6B9-89EC-1F33-FEB245AC8EF2}"/>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D41AB764-CABE-BF28-A318-16BA0D2A3AD4}"/>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16F9B758-9B03-8119-6A85-F55B69D46399}"/>
              </a:ext>
            </a:extLst>
          </p:cNvPr>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37437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6F9976-29C5-7E32-681F-EE1DB6644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0EFE9-EAE2-1631-F19C-B69544ED9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33986-7B14-B8D0-AD31-88547C3A18D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altLang="en-US"/>
              <a:t>＜数秒待つ＞</a:t>
            </a:r>
            <a:endParaRPr lang="en-US" altLang="ja-JP"/>
          </a:p>
          <a:p>
            <a:endParaRPr lang="en-US" dirty="0"/>
          </a:p>
        </p:txBody>
      </p:sp>
      <p:sp>
        <p:nvSpPr>
          <p:cNvPr id="4" name="Header Placeholder 3">
            <a:extLst>
              <a:ext uri="{FF2B5EF4-FFF2-40B4-BE49-F238E27FC236}">
                <a16:creationId xmlns:a16="http://schemas.microsoft.com/office/drawing/2014/main" id="{21C7B386-D73D-1C99-08A3-9559A0ECAAC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5BB7AC42-E7AF-9FB3-6F61-6AE2D139163F}"/>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DABABB39-A6D8-2172-ACA2-8263C169ACD3}"/>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575A4A7F-EEDE-C13D-74EF-4A33A733FF20}"/>
              </a:ext>
            </a:extLst>
          </p:cNvPr>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52835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0A2A2F-C3DD-80C9-266F-379B28BA11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07FDB4-5616-67A3-FA59-2ED9D3CF8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08648-4A20-E97F-FFF8-B8939D6946DF}"/>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altLang="en-US"/>
              <a:t>＜数秒待つ＞</a:t>
            </a:r>
            <a:endParaRPr lang="en-US" altLang="ja-JP"/>
          </a:p>
          <a:p>
            <a:endParaRPr lang="en-US" dirty="0"/>
          </a:p>
        </p:txBody>
      </p:sp>
      <p:sp>
        <p:nvSpPr>
          <p:cNvPr id="4" name="Header Placeholder 3">
            <a:extLst>
              <a:ext uri="{FF2B5EF4-FFF2-40B4-BE49-F238E27FC236}">
                <a16:creationId xmlns:a16="http://schemas.microsoft.com/office/drawing/2014/main" id="{88C523D0-8FA1-8C50-AB3F-D1CC8C48A6F6}"/>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FAE9874-1A4F-AD77-193A-DE7BBF399213}"/>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BCD794FB-555A-3882-563E-733CBC3B0D78}"/>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3283281C-AFF1-6BDD-1C6D-B46D85E117F2}"/>
              </a:ext>
            </a:extLst>
          </p:cNvPr>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1780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41790-0782-5B25-2771-D2BEEF8C44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55C6D-052A-D17A-C702-5DF738D7FF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89F91F-6416-2DE4-6BB8-AF78C88B6C83}"/>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altLang="en-US"/>
              <a:t>＜数秒待つ＞</a:t>
            </a:r>
            <a:endParaRPr lang="en-US" altLang="ja-JP"/>
          </a:p>
          <a:p>
            <a:endParaRPr lang="en-US" dirty="0"/>
          </a:p>
        </p:txBody>
      </p:sp>
      <p:sp>
        <p:nvSpPr>
          <p:cNvPr id="4" name="Header Placeholder 3">
            <a:extLst>
              <a:ext uri="{FF2B5EF4-FFF2-40B4-BE49-F238E27FC236}">
                <a16:creationId xmlns:a16="http://schemas.microsoft.com/office/drawing/2014/main" id="{0C6C4107-1411-E13A-AE4D-9FB2202A0E7B}"/>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47D2DE11-2D45-0DB0-A23C-8C0CC870E6B0}"/>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ABCDF026-A7C2-4334-D4FF-5A2729E95130}"/>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F258FF4F-4117-6B1B-EF5A-E38EABEC291B}"/>
              </a:ext>
            </a:extLst>
          </p:cNvPr>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275144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E8EC2-FFF0-5414-2538-B83C24B1DB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36DF56-F57A-A66F-3F43-F841530996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D6465-2C44-DB60-4074-6AB698145FED}"/>
              </a:ext>
            </a:extLst>
          </p:cNvPr>
          <p:cNvSpPr>
            <a:spLocks noGrp="1"/>
          </p:cNvSpPr>
          <p:nvPr>
            <p:ph type="body" idx="1"/>
          </p:nvPr>
        </p:nvSpPr>
        <p:spPr/>
        <p:txBody>
          <a:bodyPr/>
          <a:lstStyle/>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これらの</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ビデオから、</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があなたの仕事をどのようにサポートできるかについての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新しいアイデア</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が得られたと思います。</a:t>
            </a:r>
            <a:endPar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、少し時間を取</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って、あなた自身のAIの機会について考えてみましょう。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次</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3分間</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で、AI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Kickstarterのタスク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を特定するのに役立つ</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次の質問に答えてください。</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日々の仕事で、反復的、手作業、またはイライラする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と感じ</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タスク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は何ですか?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これらのタスクのうち、自動化または合理化された場合、生産性に最も大きな影響を与え、エラーを減らすことができるのはどれでしょうか?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そのタスクを自動化することで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時間を</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確保できる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と</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したら</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、そ</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の時間</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より価値の高い仕事にどのように活用できるでしょうか?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少し時間を取って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、自分の考えを書き留めてください。完了したら、</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チャットで</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、あなたが</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特定</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したタスクを1つ共有してください。</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インストラクターが3分間一時停止する]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Kickstarterは何だと感じましたか?あなたの仲間たちは、彼らの仕事にどのように取り組みましたか?共通のテーマに気づきました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か?</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重複するタスク</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が</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あ</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り、</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さまざま</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な役割やコンテキストに基づいた</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独自のバリエーション</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があ</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ったと思います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b="1"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柔軟</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な</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アシスタントで</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あり、あなたの仕事を様々な面から支援できます</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dirty="0"/>
          </a:p>
        </p:txBody>
      </p:sp>
      <p:sp>
        <p:nvSpPr>
          <p:cNvPr id="4" name="Header Placeholder 3">
            <a:extLst>
              <a:ext uri="{FF2B5EF4-FFF2-40B4-BE49-F238E27FC236}">
                <a16:creationId xmlns:a16="http://schemas.microsoft.com/office/drawing/2014/main" id="{333ACC95-3A4E-19BB-998E-45390F5851ED}"/>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E0176BC-C217-C4FB-3F57-021860FE7391}"/>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3FFD28A1-12A7-ADE3-3160-DF95A5EAFCCC}"/>
              </a:ext>
            </a:extLst>
          </p:cNvPr>
          <p:cNvSpPr>
            <a:spLocks noGrp="1"/>
          </p:cNvSpPr>
          <p:nvPr>
            <p:ph type="dt" idx="12"/>
          </p:nvPr>
        </p:nvSpPr>
        <p:spPr/>
        <p:txBody>
          <a:bodyPr/>
          <a:lstStyle/>
          <a:p>
            <a:fld id="{E2F19A73-88F5-4B80-A929-CF8E66EE5449}" type="datetime8">
              <a:rPr lang="en-US" smtClean="0"/>
              <a:t>4/2/25 3:18 PM</a:t>
            </a:fld>
            <a:endParaRPr lang="en-US" dirty="0"/>
          </a:p>
        </p:txBody>
      </p:sp>
      <p:sp>
        <p:nvSpPr>
          <p:cNvPr id="7" name="Slide Number Placeholder 6">
            <a:extLst>
              <a:ext uri="{FF2B5EF4-FFF2-40B4-BE49-F238E27FC236}">
                <a16:creationId xmlns:a16="http://schemas.microsoft.com/office/drawing/2014/main" id="{EA278A01-DE1E-9F17-805A-CB355D4B9578}"/>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569822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18F30-FF46-E4D8-69A1-3682F8CEE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ABB92C-1275-0241-74E0-928C3F7A69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04583D-786E-2197-C28D-CC50D2B498E2}"/>
              </a:ext>
            </a:extLst>
          </p:cNvPr>
          <p:cNvSpPr>
            <a:spLocks noGrp="1"/>
          </p:cNvSpPr>
          <p:nvPr>
            <p:ph type="body" idx="1"/>
          </p:nvPr>
        </p:nvSpPr>
        <p:spPr/>
        <p:txBody>
          <a:bodyPr/>
          <a:lstStyle/>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Kickstarterでのタスク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が明確になったところで、</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次はAIとの効果的なコミュニケーション</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方法を学びましょう。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素晴らしいツールになり得</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ますが、</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その回答の質は私たちがどの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ように</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プロンプトを入力するかによって変わります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このセクションでは、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効果的なプロンプトの書き方</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を探り、</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独自の AI プロンプトを練習して洗練する機会を提供します。</a:t>
            </a:r>
          </a:p>
          <a:p>
            <a:pPr marL="0" marR="0" lvl="0" indent="0" algn="l" defTabSz="914367" rtl="0" eaLnBrk="1" fontAlgn="auto" latinLnBrk="0" hangingPunct="1">
              <a:lnSpc>
                <a:spcPct val="115000"/>
              </a:lnSpc>
              <a:spcBef>
                <a:spcPts val="0"/>
              </a:spcBef>
              <a:spcAft>
                <a:spcPts val="800"/>
              </a:spcAft>
              <a:buClrTx/>
              <a:buSzTx/>
              <a:buFontTx/>
              <a:buNone/>
              <a:tabLst/>
              <a:defRP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それ</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では、始めましょう!</a:t>
            </a: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458C11EF-CCAB-191E-5949-26D63A89F809}"/>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32D3EAB1-A137-2E79-BDB7-EDA109B0E595}"/>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FEDA56AC-2812-5652-AB10-1ABC838143C5}"/>
              </a:ext>
            </a:extLst>
          </p:cNvPr>
          <p:cNvSpPr>
            <a:spLocks noGrp="1"/>
          </p:cNvSpPr>
          <p:nvPr>
            <p:ph type="dt" idx="12"/>
          </p:nvPr>
        </p:nvSpPr>
        <p:spPr/>
        <p:txBody>
          <a:bodyPr/>
          <a:lstStyle/>
          <a:p>
            <a:fld id="{B16574EE-8191-4BCC-ABE6-D00A4F4D7690}" type="datetime8">
              <a:rPr lang="en-US" smtClean="0"/>
              <a:t>4/2/25 3:18 PM</a:t>
            </a:fld>
            <a:endParaRPr lang="en-US" dirty="0"/>
          </a:p>
        </p:txBody>
      </p:sp>
      <p:sp>
        <p:nvSpPr>
          <p:cNvPr id="7" name="Slide Number Placeholder 6">
            <a:extLst>
              <a:ext uri="{FF2B5EF4-FFF2-40B4-BE49-F238E27FC236}">
                <a16:creationId xmlns:a16="http://schemas.microsoft.com/office/drawing/2014/main" id="{F6EE589E-5E54-A9CC-7A9C-8AE0DA409DEA}"/>
              </a:ext>
            </a:extLst>
          </p:cNvPr>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12845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2359A-1E58-E2FA-8469-D6B0525C0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E1984-C748-926F-27AF-883E61D3FB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165DBB-EF50-FCAC-7038-7D371C381499}"/>
              </a:ext>
            </a:extLst>
          </p:cNvPr>
          <p:cNvSpPr>
            <a:spLocks noGrp="1"/>
          </p:cNvSpPr>
          <p:nvPr>
            <p:ph type="body" idx="1"/>
          </p:nvPr>
        </p:nvSpPr>
        <p:spPr/>
        <p:txBody>
          <a:bodyPr/>
          <a:lstStyle/>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プロンプト</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を書くこと</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、アシスタント</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に指示を与える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ことに似て</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います。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明確で</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具体的</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であればあるほど、より良い結果を得ることができます。</a:t>
            </a: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Copilot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やその他のAIツールで</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より優れたプロンプト</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を作成するための</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4つの主要な原則</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を見ていきましょう。</a:t>
            </a:r>
          </a:p>
          <a:p>
            <a:pPr marL="342900" marR="0" lvl="0" indent="-342900">
              <a:lnSpc>
                <a:spcPct val="115000"/>
              </a:lnSpc>
              <a:spcAft>
                <a:spcPts val="800"/>
              </a:spcAft>
              <a:buSzPts val="1000"/>
              <a:buFont typeface="Symbol" panose="05050102010706020507" pitchFamily="18" charset="2"/>
              <a:buChar char=""/>
              <a:tabLst>
                <a:tab pos="457200" algn="l"/>
              </a:tabLst>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原則</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1</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に何をしてほしいのかを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具体的に</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説明します。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明確な目標</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を設定すると、</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より良い</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応答が得られます。</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原則</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2</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が質問内容を理解するのに役立つコンテキストを追加します。コンテキストにより、応答</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の関連性が</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高まります。</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SzPts val="1000"/>
              <a:buFont typeface="Symbol" panose="05050102010706020507" pitchFamily="18" charset="2"/>
              <a:buChar char=""/>
              <a:tabLst>
                <a:tab pos="457200" algn="l"/>
              </a:tabLst>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原則</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3</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例</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を挙げてください。これにより、適切なコンテキストで応答を根拠付けることができます</a:t>
            </a:r>
          </a:p>
          <a:p>
            <a:pPr marL="342900" marR="0" lvl="0" indent="-342900">
              <a:lnSpc>
                <a:spcPct val="115000"/>
              </a:lnSpc>
              <a:spcAft>
                <a:spcPts val="800"/>
              </a:spcAft>
              <a:buSzPts val="1000"/>
              <a:buFont typeface="Symbol" panose="05050102010706020507" pitchFamily="18" charset="2"/>
              <a:buChar char=""/>
              <a:tabLst>
                <a:tab pos="457200" algn="l"/>
              </a:tabLst>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原則</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4</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：期待する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応答の</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形式</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指示しましょう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つまり、</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効果的</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なプロンプトに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は通常</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kern="100">
                <a:effectLst/>
                <a:latin typeface="Segoe UI Symbol" panose="020B0502040204020203" pitchFamily="34" charset="0"/>
                <a:ea typeface="Malgun Gothic" panose="020B0503020000020004" pitchFamily="34" charset="-127"/>
                <a:cs typeface="Segoe UI Symbol" panose="020B0502040204020203" pitchFamily="34" charset="0"/>
              </a:rPr>
              <a:t>Go</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al</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、つまり</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AIにして</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ほしいこと、</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コンテキスト</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、つまり、</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背景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となる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情報</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例</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、つまり、</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参考</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資料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やサンプル</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期待、つまり、期待する出力形式、</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4</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つが含まれます。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それ</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簡単な</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デモ</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でこれを実際に見て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みましょう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altLang="ja"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417DD45C-DF82-AB84-8A77-623B678BA11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6822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a:lnSpc>
                <a:spcPct val="115000"/>
              </a:lnSpc>
              <a:spcAft>
                <a:spcPts val="800"/>
              </a:spcAft>
            </a:pP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さまざまなタイプのプロンプト</a:t>
            </a: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を試して、質問方法に基づいて AI がどのように</a:t>
            </a: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応答するか</a:t>
            </a: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を確認しましょう。</a:t>
            </a: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これからCopilotに、  会社のニュースレターの</a:t>
            </a: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アイデアを作成するのを手伝ってもらうように頼</a:t>
            </a:r>
            <a:r>
              <a:rPr lang="ja-JP" altLang="en-US" sz="900" b="1" kern="100">
                <a:effectLst/>
                <a:latin typeface="Aptos" panose="020B0004020202020204" pitchFamily="34" charset="0"/>
                <a:ea typeface="Malgun Gothic" panose="020B0503020000020004" pitchFamily="34" charset="-127"/>
                <a:cs typeface="Times New Roman" panose="02020603050405020304" pitchFamily="18" charset="0"/>
              </a:rPr>
              <a:t>んでみます</a:t>
            </a: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a:t>
            </a:r>
            <a:br>
              <a:rPr lang="en-US" altLang="ja" sz="900" b="1" kern="100">
                <a:effectLst/>
                <a:latin typeface="Aptos" panose="020B0004020202020204" pitchFamily="34" charset="0"/>
                <a:ea typeface="Malgun Gothic" panose="020B0503020000020004" pitchFamily="34" charset="-127"/>
                <a:cs typeface="Times New Roman" panose="02020603050405020304" pitchFamily="18" charset="0"/>
              </a:rPr>
            </a:b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無料のCopilotチャットを開</a:t>
            </a:r>
            <a:r>
              <a:rPr lang="ja-JP" altLang="en-US" sz="900" kern="100">
                <a:effectLst/>
                <a:latin typeface="Aptos" panose="020B0004020202020204" pitchFamily="34" charset="0"/>
                <a:ea typeface="Malgun Gothic" panose="020B0503020000020004" pitchFamily="34" charset="-127"/>
                <a:cs typeface="Times New Roman" panose="02020603050405020304" pitchFamily="18" charset="0"/>
              </a:rPr>
              <a:t>きます。</a:t>
            </a:r>
            <a:endPar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ここでは、オプション A とオプション B の 2 つの異なるプロンプト</a:t>
            </a: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を試してみます。</a:t>
            </a: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JP" altLang="en-US" sz="900" kern="100">
                <a:effectLst/>
                <a:latin typeface="Aptos" panose="020B0004020202020204" pitchFamily="34" charset="0"/>
                <a:ea typeface="Malgun Gothic" panose="020B0503020000020004" pitchFamily="34" charset="-127"/>
                <a:cs typeface="Times New Roman" panose="02020603050405020304" pitchFamily="18" charset="0"/>
              </a:rPr>
              <a:t>まずは、オプション</a:t>
            </a:r>
            <a:r>
              <a:rPr lang="en-US" altLang="ja-JP" sz="900" kern="100">
                <a:effectLst/>
                <a:latin typeface="Aptos" panose="020B0004020202020204" pitchFamily="34" charset="0"/>
                <a:ea typeface="Malgun Gothic" panose="020B0503020000020004" pitchFamily="34" charset="-127"/>
                <a:cs typeface="Times New Roman" panose="02020603050405020304" pitchFamily="18" charset="0"/>
              </a:rPr>
              <a:t>A</a:t>
            </a:r>
            <a:r>
              <a:rPr lang="ja-JP" altLang="en-US" sz="900" kern="100">
                <a:effectLst/>
                <a:latin typeface="Aptos" panose="020B0004020202020204" pitchFamily="34" charset="0"/>
                <a:ea typeface="Malgun Gothic" panose="020B0503020000020004" pitchFamily="34" charset="-127"/>
                <a:cs typeface="Times New Roman" panose="02020603050405020304" pitchFamily="18" charset="0"/>
              </a:rPr>
              <a:t>のプロンプトを入力します。</a:t>
            </a:r>
            <a:endParaRPr lang="en-US" altLang="ja-JP"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JP" altLang="en-US" sz="900" kern="100">
                <a:effectLst/>
                <a:latin typeface="Aptos" panose="020B0004020202020204" pitchFamily="34" charset="0"/>
                <a:ea typeface="Malgun Gothic" panose="020B0503020000020004" pitchFamily="34" charset="-127"/>
                <a:cs typeface="Times New Roman" panose="02020603050405020304" pitchFamily="18" charset="0"/>
              </a:rPr>
              <a:t>＜→を押して動画</a:t>
            </a:r>
            <a:r>
              <a:rPr lang="en-US" altLang="ja-JP" sz="900" kern="100">
                <a:effectLst/>
                <a:latin typeface="Aptos" panose="020B0004020202020204" pitchFamily="34" charset="0"/>
                <a:ea typeface="Malgun Gothic" panose="020B0503020000020004" pitchFamily="34" charset="-127"/>
                <a:cs typeface="Times New Roman" panose="02020603050405020304" pitchFamily="18" charset="0"/>
              </a:rPr>
              <a:t>1</a:t>
            </a:r>
            <a:r>
              <a:rPr lang="ja-JP" altLang="en-US" sz="900" kern="100">
                <a:effectLst/>
                <a:latin typeface="Aptos" panose="020B0004020202020204" pitchFamily="34" charset="0"/>
                <a:ea typeface="Malgun Gothic" panose="020B0503020000020004" pitchFamily="34" charset="-127"/>
                <a:cs typeface="Times New Roman" panose="02020603050405020304" pitchFamily="18" charset="0"/>
              </a:rPr>
              <a:t>を再生＞</a:t>
            </a:r>
            <a:endParaRPr lang="ja" altLang="ja-JP"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altLang="ja-JP" sz="900" i="1" kern="100">
                <a:effectLst/>
                <a:latin typeface="Aptos" panose="020B0004020202020204" pitchFamily="34" charset="0"/>
                <a:ea typeface="Malgun Gothic" panose="020B0503020000020004" pitchFamily="34" charset="-127"/>
                <a:cs typeface="Times New Roman" panose="02020603050405020304" pitchFamily="18" charset="0"/>
              </a:rPr>
              <a:t>「会社のニュースレターのアイデアが必要です。何かトピックを提案してもらえますか?」</a:t>
            </a:r>
            <a:endParaRPr lang="en-US" altLang="ja-JP" sz="900" kern="100">
              <a:effectLst/>
              <a:latin typeface="Aptos" panose="020B0004020202020204" pitchFamily="34" charset="0"/>
              <a:ea typeface="Malgun Gothic" panose="020B0503020000020004" pitchFamily="34" charset="-127"/>
              <a:cs typeface="Times New Roman" panose="02020603050405020304" pitchFamily="18" charset="0"/>
            </a:endParaRPr>
          </a:p>
          <a:p>
            <a:r>
              <a:rPr kumimoji="1" lang="en-US" altLang="ja-JP"/>
              <a:t>---</a:t>
            </a:r>
          </a:p>
          <a:p>
            <a:pPr marL="0" marR="0">
              <a:lnSpc>
                <a:spcPct val="115000"/>
              </a:lnSpc>
              <a:spcAft>
                <a:spcPts val="800"/>
              </a:spcAft>
            </a:pPr>
            <a:r>
              <a:rPr lang="ja" altLang="ja-JP" sz="800" kern="100">
                <a:effectLst/>
                <a:latin typeface="Aptos" panose="020B0004020202020204" pitchFamily="34" charset="0"/>
                <a:ea typeface="Malgun Gothic" panose="020B0503020000020004" pitchFamily="34" charset="-127"/>
                <a:cs typeface="Times New Roman" panose="02020603050405020304" pitchFamily="18" charset="0"/>
              </a:rPr>
              <a:t>では</a:t>
            </a: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次に</a:t>
            </a:r>
            <a:r>
              <a:rPr lang="ja" altLang="ja-JP" sz="800" kern="100">
                <a:effectLst/>
                <a:latin typeface="Aptos" panose="020B0004020202020204" pitchFamily="34" charset="0"/>
                <a:ea typeface="Malgun Gothic" panose="020B0503020000020004" pitchFamily="34" charset="-127"/>
                <a:cs typeface="Times New Roman" panose="02020603050405020304" pitchFamily="18" charset="0"/>
              </a:rPr>
              <a:t>、オプション</a:t>
            </a:r>
            <a:r>
              <a:rPr lang="en-US" altLang="ja-JP" sz="800" kern="100">
                <a:effectLst/>
                <a:latin typeface="Aptos" panose="020B0004020202020204" pitchFamily="34" charset="0"/>
                <a:ea typeface="Malgun Gothic" panose="020B0503020000020004" pitchFamily="34" charset="-127"/>
                <a:cs typeface="Times New Roman" panose="02020603050405020304" pitchFamily="18" charset="0"/>
              </a:rPr>
              <a:t>B</a:t>
            </a:r>
            <a:r>
              <a:rPr lang="ja" altLang="ja-JP" sz="800" kern="100">
                <a:effectLst/>
                <a:latin typeface="Aptos" panose="020B0004020202020204" pitchFamily="34" charset="0"/>
                <a:ea typeface="Malgun Gothic" panose="020B0503020000020004" pitchFamily="34" charset="-127"/>
                <a:cs typeface="Times New Roman" panose="02020603050405020304" pitchFamily="18" charset="0"/>
              </a:rPr>
              <a:t>を試してみましょう。 </a:t>
            </a:r>
          </a:p>
          <a:p>
            <a:pPr marL="0" marR="0" lvl="0" indent="0" algn="l" defTabSz="914367" rtl="0" eaLnBrk="1" fontAlgn="auto" latinLnBrk="0" hangingPunct="1">
              <a:lnSpc>
                <a:spcPct val="115000"/>
              </a:lnSpc>
              <a:spcBef>
                <a:spcPts val="0"/>
              </a:spcBef>
              <a:spcAft>
                <a:spcPts val="800"/>
              </a:spcAft>
              <a:buClrTx/>
              <a:buSzTx/>
              <a:buFontTx/>
              <a:buNone/>
              <a:tabLst/>
              <a:defRPr/>
            </a:pP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＜→を押して動画</a:t>
            </a:r>
            <a:r>
              <a:rPr lang="en-US" altLang="ja-JP" sz="800" kern="100">
                <a:effectLst/>
                <a:latin typeface="Aptos" panose="020B0004020202020204" pitchFamily="34" charset="0"/>
                <a:ea typeface="Malgun Gothic" panose="020B0503020000020004" pitchFamily="34" charset="-127"/>
                <a:cs typeface="Times New Roman" panose="02020603050405020304" pitchFamily="18" charset="0"/>
              </a:rPr>
              <a:t>2</a:t>
            </a: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を再生＞</a:t>
            </a:r>
            <a:endParaRPr lang="ja" altLang="ja-JP" sz="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altLang="ja-JP" sz="800" i="1" kern="100">
                <a:effectLst/>
                <a:latin typeface="Aptos" panose="020B0004020202020204" pitchFamily="34" charset="0"/>
                <a:ea typeface="Malgun Gothic" panose="020B0503020000020004" pitchFamily="34" charset="-127"/>
                <a:cs typeface="Times New Roman" panose="02020603050405020304" pitchFamily="18" charset="0"/>
              </a:rPr>
              <a:t>「私は会社のニュースレターに取り組んでいます。財務アナリスト向けの生産性向上のヒントに関連するトピックを提案していただけますか?各トピックには、説得力のある見出しと、視聴者との関連性を強調する短い要約を含める必要があります。</a:t>
            </a:r>
            <a:endParaRPr lang="en-US" altLang="ja-JP" sz="800" kern="100">
              <a:effectLst/>
              <a:latin typeface="Aptos" panose="020B0004020202020204" pitchFamily="34" charset="0"/>
              <a:ea typeface="Malgun Gothic" panose="020B0503020000020004" pitchFamily="34" charset="-127"/>
              <a:cs typeface="Times New Roman" panose="02020603050405020304" pitchFamily="18" charset="0"/>
            </a:endParaRPr>
          </a:p>
          <a:p>
            <a:r>
              <a:rPr kumimoji="1" lang="en-US" altLang="ja-JP"/>
              <a:t>---</a:t>
            </a:r>
          </a:p>
          <a:p>
            <a:pPr marL="0" marR="0" lvl="0" indent="0" algn="l" defTabSz="914367" rtl="0" eaLnBrk="1" fontAlgn="auto" latinLnBrk="0" hangingPunct="1">
              <a:lnSpc>
                <a:spcPct val="115000"/>
              </a:lnSpc>
              <a:spcBef>
                <a:spcPts val="0"/>
              </a:spcBef>
              <a:spcAft>
                <a:spcPts val="800"/>
              </a:spcAft>
              <a:buClrTx/>
              <a:buSzTx/>
              <a:buFontTx/>
              <a:buNone/>
              <a:tabLst/>
              <a:defRPr/>
            </a:pP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＜→を押して</a:t>
            </a:r>
            <a:r>
              <a:rPr lang="en-US" altLang="ja-JP" sz="800" kern="100">
                <a:effectLst/>
                <a:latin typeface="Aptos" panose="020B0004020202020204" pitchFamily="34" charset="0"/>
                <a:ea typeface="Malgun Gothic" panose="020B0503020000020004" pitchFamily="34" charset="-127"/>
                <a:cs typeface="Times New Roman" panose="02020603050405020304" pitchFamily="18" charset="0"/>
              </a:rPr>
              <a:t>2</a:t>
            </a: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つの図を表示＞</a:t>
            </a:r>
            <a:endParaRPr lang="ja" altLang="ja-JP" sz="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オプション</a:t>
            </a:r>
            <a:r>
              <a:rPr lang="en-US" altLang="ja-JP" sz="800" kern="100">
                <a:effectLst/>
                <a:latin typeface="Aptos" panose="020B0004020202020204" pitchFamily="34" charset="0"/>
                <a:ea typeface="Malgun Gothic" panose="020B0503020000020004" pitchFamily="34" charset="-127"/>
                <a:cs typeface="Times New Roman" panose="02020603050405020304" pitchFamily="18" charset="0"/>
              </a:rPr>
              <a:t>A</a:t>
            </a:r>
            <a:r>
              <a:rPr lang="ja" altLang="ja-JP" sz="800" kern="100">
                <a:effectLst/>
                <a:latin typeface="Aptos" panose="020B0004020202020204" pitchFamily="34" charset="0"/>
                <a:ea typeface="Malgun Gothic" panose="020B0503020000020004" pitchFamily="34" charset="-127"/>
                <a:cs typeface="Times New Roman" panose="02020603050405020304" pitchFamily="18" charset="0"/>
              </a:rPr>
              <a:t>と</a:t>
            </a: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オプション</a:t>
            </a:r>
            <a:r>
              <a:rPr lang="en-US" altLang="ja-JP" sz="800" kern="100">
                <a:effectLst/>
                <a:latin typeface="Aptos" panose="020B0004020202020204" pitchFamily="34" charset="0"/>
                <a:ea typeface="Malgun Gothic" panose="020B0503020000020004" pitchFamily="34" charset="-127"/>
                <a:cs typeface="Times New Roman" panose="02020603050405020304" pitchFamily="18" charset="0"/>
              </a:rPr>
              <a:t>B</a:t>
            </a:r>
            <a:r>
              <a:rPr lang="ja" altLang="ja-JP" sz="800" kern="100">
                <a:effectLst/>
                <a:latin typeface="Aptos" panose="020B0004020202020204" pitchFamily="34" charset="0"/>
                <a:ea typeface="Malgun Gothic" panose="020B0503020000020004" pitchFamily="34" charset="-127"/>
                <a:cs typeface="Times New Roman" panose="02020603050405020304" pitchFamily="18" charset="0"/>
              </a:rPr>
              <a:t>の回答を比較してみましょう。 </a:t>
            </a: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左がオプション</a:t>
            </a:r>
            <a:r>
              <a:rPr lang="en-US" altLang="ja-JP" sz="800" kern="100">
                <a:effectLst/>
                <a:latin typeface="Aptos" panose="020B0004020202020204" pitchFamily="34" charset="0"/>
                <a:ea typeface="Malgun Gothic" panose="020B0503020000020004" pitchFamily="34" charset="-127"/>
                <a:cs typeface="Times New Roman" panose="02020603050405020304" pitchFamily="18" charset="0"/>
              </a:rPr>
              <a:t>A</a:t>
            </a: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、右がオプション</a:t>
            </a:r>
            <a:r>
              <a:rPr lang="en-US" altLang="ja-JP" sz="800" kern="100">
                <a:effectLst/>
                <a:latin typeface="Aptos" panose="020B0004020202020204" pitchFamily="34" charset="0"/>
                <a:ea typeface="Malgun Gothic" panose="020B0503020000020004" pitchFamily="34" charset="-127"/>
                <a:cs typeface="Times New Roman" panose="02020603050405020304" pitchFamily="18" charset="0"/>
              </a:rPr>
              <a:t>B</a:t>
            </a: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です。</a:t>
            </a:r>
            <a:endParaRPr lang="en-US" altLang="ja" sz="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altLang="ja-JP" sz="800" b="1" kern="100">
                <a:effectLst/>
                <a:latin typeface="Aptos" panose="020B0004020202020204" pitchFamily="34" charset="0"/>
                <a:ea typeface="Malgun Gothic" panose="020B0503020000020004" pitchFamily="34" charset="-127"/>
                <a:cs typeface="Times New Roman" panose="02020603050405020304" pitchFamily="18" charset="0"/>
              </a:rPr>
              <a:t>どちらの回答がより役に立ち</a:t>
            </a:r>
            <a:r>
              <a:rPr lang="ja-JP" altLang="en-US" sz="800" b="1" kern="100">
                <a:effectLst/>
                <a:latin typeface="Aptos" panose="020B0004020202020204" pitchFamily="34" charset="0"/>
                <a:ea typeface="Malgun Gothic" panose="020B0503020000020004" pitchFamily="34" charset="-127"/>
                <a:cs typeface="Times New Roman" panose="02020603050405020304" pitchFamily="18" charset="0"/>
              </a:rPr>
              <a:t>そうですか？</a:t>
            </a:r>
            <a:r>
              <a:rPr lang="ja" altLang="ja-JP" sz="800" kern="100">
                <a:effectLst/>
                <a:latin typeface="Aptos" panose="020B0004020202020204" pitchFamily="34" charset="0"/>
                <a:ea typeface="Malgun Gothic" panose="020B0503020000020004" pitchFamily="34" charset="-127"/>
                <a:cs typeface="Times New Roman" panose="02020603050405020304" pitchFamily="18" charset="0"/>
              </a:rPr>
              <a:t>チャットにあなたの考えを</a:t>
            </a: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書き込んでください</a:t>
            </a:r>
            <a:r>
              <a:rPr lang="ja" altLang="ja-JP" sz="800"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altLang="ja" sz="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a:t>
            </a:r>
            <a:r>
              <a:rPr lang="en-US" altLang="ja-JP" sz="800" kern="100">
                <a:effectLst/>
                <a:latin typeface="Aptos" panose="020B0004020202020204" pitchFamily="34" charset="0"/>
                <a:ea typeface="Malgun Gothic" panose="020B0503020000020004" pitchFamily="34" charset="-127"/>
                <a:cs typeface="Times New Roman" panose="02020603050405020304" pitchFamily="18" charset="0"/>
              </a:rPr>
              <a:t>30</a:t>
            </a:r>
            <a:r>
              <a:rPr lang="ja-JP" altLang="en-US" sz="800" kern="100">
                <a:effectLst/>
                <a:latin typeface="Aptos" panose="020B0004020202020204" pitchFamily="34" charset="0"/>
                <a:ea typeface="Malgun Gothic" panose="020B0503020000020004" pitchFamily="34" charset="-127"/>
                <a:cs typeface="Times New Roman" panose="02020603050405020304" pitchFamily="18" charset="0"/>
              </a:rPr>
              <a:t>秒待つ＞</a:t>
            </a:r>
            <a:endParaRPr lang="en-US" altLang="ja" sz="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 </a:t>
            </a:r>
            <a:r>
              <a:rPr lang="ja-JP" altLang="en-US" sz="900" b="1" kern="100">
                <a:effectLst/>
                <a:latin typeface="Aptos" panose="020B0004020202020204" pitchFamily="34" charset="0"/>
                <a:ea typeface="Malgun Gothic" panose="020B0503020000020004" pitchFamily="34" charset="-127"/>
                <a:cs typeface="Times New Roman" panose="02020603050405020304" pitchFamily="18" charset="0"/>
              </a:rPr>
              <a:t>オプション</a:t>
            </a:r>
            <a:r>
              <a:rPr lang="en-US" altLang="ja-JP" sz="900" b="1" kern="100">
                <a:effectLst/>
                <a:latin typeface="Aptos" panose="020B0004020202020204" pitchFamily="34" charset="0"/>
                <a:ea typeface="Malgun Gothic" panose="020B0503020000020004" pitchFamily="34" charset="-127"/>
                <a:cs typeface="Times New Roman" panose="02020603050405020304" pitchFamily="18" charset="0"/>
              </a:rPr>
              <a:t>B</a:t>
            </a:r>
            <a:r>
              <a:rPr lang="ja-JP" altLang="en-US" sz="900" b="1" kern="100">
                <a:effectLst/>
                <a:latin typeface="Aptos" panose="020B0004020202020204" pitchFamily="34" charset="0"/>
                <a:ea typeface="Malgun Gothic" panose="020B0503020000020004" pitchFamily="34" charset="-127"/>
                <a:cs typeface="Times New Roman" panose="02020603050405020304" pitchFamily="18" charset="0"/>
              </a:rPr>
              <a:t>の</a:t>
            </a: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プロンプト</a:t>
            </a: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、より具体的</a:t>
            </a: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で、</a:t>
            </a: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コンテキスト</a:t>
            </a: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を含み、AI に</a:t>
            </a: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明確な構造</a:t>
            </a: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を与えました。 これにより、</a:t>
            </a: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よりカスタマイズされた</a:t>
            </a: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a:t>
            </a:r>
            <a:r>
              <a:rPr lang="ja" altLang="ja-JP" sz="900" b="1" kern="100">
                <a:effectLst/>
                <a:latin typeface="Aptos" panose="020B0004020202020204" pitchFamily="34" charset="0"/>
                <a:ea typeface="Malgun Gothic" panose="020B0503020000020004" pitchFamily="34" charset="-127"/>
                <a:cs typeface="Times New Roman" panose="02020603050405020304" pitchFamily="18" charset="0"/>
              </a:rPr>
              <a:t>より質の高い</a:t>
            </a:r>
            <a:r>
              <a:rPr lang="ja" altLang="ja-JP" sz="900" kern="100">
                <a:effectLst/>
                <a:latin typeface="Aptos" panose="020B0004020202020204" pitchFamily="34" charset="0"/>
                <a:ea typeface="Malgun Gothic" panose="020B0503020000020004" pitchFamily="34" charset="-127"/>
                <a:cs typeface="Times New Roman" panose="02020603050405020304" pitchFamily="18" charset="0"/>
              </a:rPr>
              <a:t>レスポンスが得られました。</a:t>
            </a:r>
            <a:endParaRPr lang="en-US" altLang="ja-JP"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ltLang="ja" sz="9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ja" altLang="ja-JP" sz="900" kern="100">
              <a:effectLst/>
              <a:latin typeface="Aptos" panose="020B0004020202020204" pitchFamily="34" charset="0"/>
              <a:ea typeface="Malgun Gothic" panose="020B0503020000020004" pitchFamily="34" charset="-127"/>
              <a:cs typeface="Times New Roman" panose="02020603050405020304" pitchFamily="18" charset="0"/>
            </a:endParaRPr>
          </a:p>
          <a:p>
            <a:endParaRPr kumimoji="1" lang="ja-JP" altLang="en-US"/>
          </a:p>
        </p:txBody>
      </p:sp>
      <p:sp>
        <p:nvSpPr>
          <p:cNvPr id="4" name="ヘッダー プレースホルダー 3"/>
          <p:cNvSpPr>
            <a:spLocks noGrp="1"/>
          </p:cNvSpPr>
          <p:nvPr>
            <p:ph type="hdr" sz="quarter"/>
          </p:nvPr>
        </p:nvSpPr>
        <p:spPr/>
        <p:txBody>
          <a:bodyPr/>
          <a:lstStyle/>
          <a:p>
            <a:endParaRPr lang="en-US" dirty="0"/>
          </a:p>
        </p:txBody>
      </p:sp>
      <p:sp>
        <p:nvSpPr>
          <p:cNvPr id="5" name="フッター プレースホルダー 4"/>
          <p:cNvSpPr>
            <a:spLocks noGrp="1"/>
          </p:cNvSpPr>
          <p:nvPr>
            <p:ph type="ftr" sz="quarter" idx="4"/>
          </p:nvPr>
        </p:nvSpPr>
        <p:spPr/>
        <p:txBody>
          <a:bodyPr/>
          <a:lstStyle/>
          <a:p>
            <a:pPr defTabSz="914099" eaLnBrk="0" hangingPunct="0"/>
            <a:r>
              <a:rPr lang="ja" sz="40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endPar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日付プレースホルダー 5"/>
          <p:cNvSpPr>
            <a:spLocks noGrp="1"/>
          </p:cNvSpPr>
          <p:nvPr>
            <p:ph type="dt" idx="1"/>
          </p:nvPr>
        </p:nvSpPr>
        <p:spPr/>
        <p:txBody>
          <a:bodyPr/>
          <a:lstStyle/>
          <a:p>
            <a:fld id="{386CE63F-9E7F-4C04-9D0D-FCA25A8E9E86}" type="datetime8">
              <a:rPr lang="en-US" smtClean="0"/>
              <a:t>4/2/25 3:18 PM</a:t>
            </a:fld>
            <a:endParaRPr lang="en-US" dirty="0"/>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48190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B8326-62E3-F37C-00F9-77CAD38A60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B4131-2311-BA41-A419-78B3DB4F8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BF36F-30A7-8A06-D589-2350FC7745A6}"/>
              </a:ext>
            </a:extLst>
          </p:cNvPr>
          <p:cNvSpPr>
            <a:spLocks noGrp="1"/>
          </p:cNvSpPr>
          <p:nvPr>
            <p:ph type="body" idx="1"/>
          </p:nvPr>
        </p:nvSpPr>
        <p:spPr/>
        <p:txBody>
          <a:bodyPr/>
          <a:lstStyle/>
          <a:p>
            <a:pPr marL="0" marR="0">
              <a:lnSpc>
                <a:spcPct val="115000"/>
              </a:lnSpc>
              <a:spcAft>
                <a:spcPts val="800"/>
              </a:spcAft>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ここまでで、</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効果的</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な</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プロンプトの原則</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についてご理解いただけたと思います。では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次</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それら</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を実行</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してみましょう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。この演習</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みなさんが、</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独自のプロンプト</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作成し</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Microsoft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Copilot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に入力して、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応答</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を確認してみましょう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、開始するための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手順を</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ご説明します。</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ステップ</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1</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（いち）</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Microsoft Copilot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を開</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きましょう。</a:t>
            </a:r>
            <a:r>
              <a:rPr lang="en-US" altLang="ja-JP" sz="1800" b="1" kern="100">
                <a:effectLst/>
                <a:latin typeface="Aptos" panose="020B0004020202020204" pitchFamily="34" charset="0"/>
                <a:ea typeface="Malgun Gothic" panose="020B0503020000020004" pitchFamily="34" charset="-127"/>
                <a:cs typeface="Times New Roman" panose="02020603050405020304" pitchFamily="18" charset="0"/>
              </a:rPr>
              <a:t>Web</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ブラウザー</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の別の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タブで</a:t>
            </a:r>
            <a:r>
              <a:rPr lang="en-US" altLang="ja" sz="1800" b="1" kern="100">
                <a:effectLst/>
                <a:latin typeface="Aptos" panose="020B0004020202020204" pitchFamily="34" charset="0"/>
                <a:ea typeface="Malgun Gothic" panose="020B0503020000020004" pitchFamily="34" charset="-127"/>
                <a:cs typeface="Times New Roman" panose="02020603050405020304" pitchFamily="18" charset="0"/>
              </a:rPr>
              <a:t> copilot.microsoft.com </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にアクセスし</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、プロンプト</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をテストします。Copilot を初めて使用する場合は、少し時間を取ってインターフェースに慣れてください。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プロンプトを入力できるチャットウィンドウが表示されます。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ステップ</a:t>
            </a:r>
            <a:r>
              <a:rPr lang="en-US" altLang="ja" sz="1800" b="1"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2</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 Kickstarterのタスクについて考え、プロンプトの下書き</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を作成</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セッションの前半で特定した AI Kickstarter のタスクを思い出してください。このタスクをプロンプトの基盤として使用</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します。AI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Kickstarterタスクの</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プロンプトを作成します。</a:t>
            </a: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ステップ 3</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（さん）</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 の応答</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を評価</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Copilot が応答を生成</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したら、</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画面上</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にある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3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つの主要な</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質問を</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使って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出力を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批判的に</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確認してください。</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ステップ 4</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（よん）</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より良い結果を得る</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ために</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テストしましょう。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最初のプロンプト</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完璧</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ではないかもしれませんが、それは問題ありません。フィードバックを提供したり、フォローアップの質問をしたりして、出力品質を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向上させます</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残りの時間でプロンプトをさらに作成してみて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ください。</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それでは始めましょう。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一時停止して約7分間お待ちください】</a:t>
            </a:r>
          </a:p>
          <a:p>
            <a:pPr marL="0" marR="0">
              <a:lnSpc>
                <a:spcPct val="115000"/>
              </a:lnSpc>
              <a:spcAft>
                <a:spcPts val="800"/>
              </a:spcAft>
            </a:pP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Microsoft Copilot</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を試す時間をお取りいたしました。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チャットで</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、あなたのアハ体験、つまり、</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なるほど</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と思った</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瞬間</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共有し</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ていただければと思います。これは、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役立つ</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ヒントを学ぶための最良の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方法です</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dirty="0"/>
          </a:p>
        </p:txBody>
      </p:sp>
      <p:sp>
        <p:nvSpPr>
          <p:cNvPr id="4" name="Header Placeholder 3">
            <a:extLst>
              <a:ext uri="{FF2B5EF4-FFF2-40B4-BE49-F238E27FC236}">
                <a16:creationId xmlns:a16="http://schemas.microsoft.com/office/drawing/2014/main" id="{B1F04474-BB25-5449-DB3A-5562EC0CB549}"/>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A26A7FA5-6785-8F54-BEC8-DC21C084EA8F}"/>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292BB4E6-BC77-259C-7240-2A8E95E0925B}"/>
              </a:ext>
            </a:extLst>
          </p:cNvPr>
          <p:cNvSpPr>
            <a:spLocks noGrp="1"/>
          </p:cNvSpPr>
          <p:nvPr>
            <p:ph type="dt" idx="12"/>
          </p:nvPr>
        </p:nvSpPr>
        <p:spPr/>
        <p:txBody>
          <a:bodyPr/>
          <a:lstStyle/>
          <a:p>
            <a:fld id="{E2F19A73-88F5-4B80-A929-CF8E66EE5449}" type="datetime8">
              <a:rPr lang="en-US" smtClean="0"/>
              <a:t>4/2/25 3:18 PM</a:t>
            </a:fld>
            <a:endParaRPr lang="en-US" dirty="0"/>
          </a:p>
        </p:txBody>
      </p:sp>
      <p:sp>
        <p:nvSpPr>
          <p:cNvPr id="7" name="Slide Number Placeholder 6">
            <a:extLst>
              <a:ext uri="{FF2B5EF4-FFF2-40B4-BE49-F238E27FC236}">
                <a16:creationId xmlns:a16="http://schemas.microsoft.com/office/drawing/2014/main" id="{9C6EA990-9A91-BEA9-7576-EE103A95E753}"/>
              </a:ext>
            </a:extLst>
          </p:cNvPr>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976538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FEA21-9319-5C18-499C-A558B66B7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F08D04-CEC9-1696-4FF6-7FCDA94CF0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C911CE-B8F4-C1E9-F089-D732DC8B9F92}"/>
              </a:ext>
            </a:extLst>
          </p:cNvPr>
          <p:cNvSpPr>
            <a:spLocks noGrp="1"/>
          </p:cNvSpPr>
          <p:nvPr>
            <p:ph type="body" idx="1"/>
          </p:nvPr>
        </p:nvSpPr>
        <p:spPr/>
        <p:txBody>
          <a:bodyPr/>
          <a:lstStyle/>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Kickstarterの機会のための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基本的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なプロンプト</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を使い始めるために、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演習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がお役に立</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てばと思います。</a:t>
            </a:r>
            <a:endPar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次に来るもの、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つまり AI 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旅で</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学習</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と成長を続けるために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実行できる</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小さくて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簡単なアクションについて説明します。</a:t>
            </a: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新しい</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スキルと同様に、</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AIスキルの構築には練習が必要です</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が、上達する最善の方法は、日常生活に適した</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AIの習慣を身につけることです。</a:t>
            </a: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しかし</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、習慣化</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について掘り下げる前に</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、同様に重要なこと、つまり責任を持ってAIを使用すること</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について少しお話ししましょう。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endParaRPr lang="en-US" dirty="0"/>
          </a:p>
        </p:txBody>
      </p:sp>
      <p:sp>
        <p:nvSpPr>
          <p:cNvPr id="4" name="Header Placeholder 3">
            <a:extLst>
              <a:ext uri="{FF2B5EF4-FFF2-40B4-BE49-F238E27FC236}">
                <a16:creationId xmlns:a16="http://schemas.microsoft.com/office/drawing/2014/main" id="{19DF171B-6F26-3DDC-AD7A-8FA9AB77FAB5}"/>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63FDBF14-B5BD-0A6C-1DA4-D5E7CAC4ED09}"/>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A72566B6-10B3-AD51-EFD5-7CFFC0E98003}"/>
              </a:ext>
            </a:extLst>
          </p:cNvPr>
          <p:cNvSpPr>
            <a:spLocks noGrp="1"/>
          </p:cNvSpPr>
          <p:nvPr>
            <p:ph type="dt" idx="12"/>
          </p:nvPr>
        </p:nvSpPr>
        <p:spPr/>
        <p:txBody>
          <a:bodyPr/>
          <a:lstStyle/>
          <a:p>
            <a:fld id="{B16574EE-8191-4BCC-ABE6-D00A4F4D7690}" type="datetime8">
              <a:rPr lang="en-US" smtClean="0"/>
              <a:t>4/2/25 3:18 PM</a:t>
            </a:fld>
            <a:endParaRPr lang="en-US" dirty="0"/>
          </a:p>
        </p:txBody>
      </p:sp>
      <p:sp>
        <p:nvSpPr>
          <p:cNvPr id="7" name="Slide Number Placeholder 6">
            <a:extLst>
              <a:ext uri="{FF2B5EF4-FFF2-40B4-BE49-F238E27FC236}">
                <a16:creationId xmlns:a16="http://schemas.microsoft.com/office/drawing/2014/main" id="{047765AB-B549-DABF-EFA9-1A468CD0E5B2}"/>
              </a:ext>
            </a:extLst>
          </p:cNvPr>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53846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pPr>
              <a:lnSpc>
                <a:spcPct val="115000"/>
              </a:lnSpc>
              <a:spcAft>
                <a:spcPts val="800"/>
              </a:spcAft>
              <a:buNone/>
            </a:pP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ここでは、このセッションを最大限に活用するための簡単なリマインダーをいくつか紹介します。</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ja-JP" altLang="ja-JP" sz="1100" b="1" kern="100">
                <a:effectLst/>
                <a:latin typeface="Aptos" panose="020B0004020202020204" pitchFamily="34" charset="0"/>
                <a:ea typeface="游ゴシック" panose="020B0400000000000000" pitchFamily="50" charset="-128"/>
                <a:cs typeface="Times New Roman" panose="02020603050405020304" pitchFamily="18" charset="0"/>
              </a:rPr>
              <a:t>ギネス</a:t>
            </a:r>
            <a:r>
              <a:rPr lang="ja-JP" altLang="en-US" sz="1100" b="1" kern="100">
                <a:effectLst/>
                <a:latin typeface="Aptos" panose="020B0004020202020204" pitchFamily="34" charset="0"/>
                <a:ea typeface="游ゴシック" panose="020B0400000000000000" pitchFamily="50" charset="-128"/>
                <a:cs typeface="Times New Roman" panose="02020603050405020304" pitchFamily="18" charset="0"/>
              </a:rPr>
              <a:t>世界記録</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チャレンジに参加しましょう</a:t>
            </a:r>
            <a:r>
              <a:rPr lang="en-US" altLang="ja-JP" sz="1100" b="1" kern="100">
                <a:effectLst/>
                <a:latin typeface="Aptos" panose="020B0004020202020204" pitchFamily="34" charset="0"/>
                <a:ea typeface="Malgun Gothic" panose="020B0503020000020004" pitchFamily="34" charset="-127"/>
                <a:cs typeface="Times New Roman" panose="02020603050405020304" pitchFamily="18" charset="0"/>
              </a:rPr>
              <a:t>!</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まだ登録していない場合は、登録を完了</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し</a:t>
            </a:r>
            <a:r>
              <a:rPr lang="ja-JP" altLang="en-US" sz="1100" kern="100">
                <a:effectLst/>
                <a:latin typeface="Aptos" panose="020B0004020202020204" pitchFamily="34" charset="0"/>
                <a:ea typeface="游ゴシック" panose="020B0400000000000000" pitchFamily="50" charset="-128"/>
                <a:cs typeface="Times New Roman" panose="02020603050405020304" pitchFamily="18" charset="0"/>
              </a:rPr>
              <a:t>てください</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。登録は</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1</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分で</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完了し</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ます。</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一生に一度</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きり</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の</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ギネス世界記録チャレンジに参加</a:t>
            </a:r>
            <a:r>
              <a:rPr lang="ja-JP" altLang="en-US" sz="1100" b="1" kern="100">
                <a:effectLst/>
                <a:latin typeface="Aptos" panose="020B0004020202020204" pitchFamily="34" charset="0"/>
                <a:ea typeface="Malgun Gothic" panose="020B0503020000020004" pitchFamily="34" charset="-127"/>
                <a:cs typeface="Times New Roman" panose="02020603050405020304" pitchFamily="18" charset="0"/>
              </a:rPr>
              <a:t>しましょう</a:t>
            </a:r>
            <a:r>
              <a:rPr lang="en-US" altLang="ja-JP" sz="11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ミニハンズオンエクササイズの準備をしてください。</a:t>
            </a:r>
            <a:r>
              <a:rPr lang="en-US" altLang="ja-JP" sz="1100" b="1" kern="100">
                <a:effectLst/>
                <a:latin typeface="Aptos" panose="020B0004020202020204" pitchFamily="34" charset="0"/>
                <a:ea typeface="Malgun Gothic" panose="020B0503020000020004" pitchFamily="34" charset="-127"/>
                <a:cs typeface="Times New Roman" panose="02020603050405020304" pitchFamily="18" charset="0"/>
              </a:rPr>
              <a:t>Web</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ブラウザ</a:t>
            </a:r>
            <a:r>
              <a:rPr lang="ja-JP" altLang="en-US" sz="1100" b="1" kern="100">
                <a:effectLst/>
                <a:latin typeface="Aptos" panose="020B0004020202020204" pitchFamily="34" charset="0"/>
                <a:ea typeface="Malgun Gothic" panose="020B0503020000020004" pitchFamily="34" charset="-127"/>
                <a:cs typeface="Times New Roman" panose="02020603050405020304" pitchFamily="18" charset="0"/>
              </a:rPr>
              <a:t>の別の</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タブで</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Copilot</a:t>
            </a: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を開</a:t>
            </a:r>
            <a:r>
              <a:rPr lang="ja-JP" altLang="ja-JP" sz="1100" b="1" kern="100">
                <a:effectLst/>
                <a:latin typeface="Aptos" panose="020B0004020202020204" pitchFamily="34" charset="0"/>
                <a:ea typeface="游ゴシック" panose="020B0400000000000000" pitchFamily="50" charset="-128"/>
                <a:cs typeface="Times New Roman" panose="02020603050405020304" pitchFamily="18" charset="0"/>
              </a:rPr>
              <a:t>いておく</a:t>
            </a:r>
            <a:r>
              <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rPr>
              <a:t> </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と、</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エクササイズ</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に進むとき</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に、</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すぐに</a:t>
            </a:r>
            <a:r>
              <a:rPr lang="en-US" altLang="ja-JP" sz="1100" kern="100">
                <a:effectLst/>
                <a:latin typeface="Aptos" panose="020B0004020202020204" pitchFamily="34" charset="0"/>
                <a:ea typeface="游ゴシック" panose="020B0400000000000000" pitchFamily="50" charset="-128"/>
                <a:cs typeface="Times New Roman" panose="02020603050405020304" pitchFamily="18" charset="0"/>
              </a:rPr>
              <a:t>Copilot</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を利用できます</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lvl="0" indent="-342900">
              <a:lnSpc>
                <a:spcPct val="115000"/>
              </a:lnSpc>
              <a:spcAft>
                <a:spcPts val="800"/>
              </a:spcAft>
              <a:buSzPts val="1000"/>
              <a:buFont typeface="Symbol" panose="05050102010706020507" pitchFamily="18" charset="2"/>
              <a:buChar char=""/>
              <a:tabLst>
                <a:tab pos="457200" algn="l"/>
              </a:tabLst>
            </a:pPr>
            <a:r>
              <a:rPr lang="ko-KR" altLang="ja-JP" sz="1100" b="1" kern="100">
                <a:effectLst/>
                <a:latin typeface="Aptos" panose="020B0004020202020204" pitchFamily="34" charset="0"/>
                <a:ea typeface="Malgun Gothic" panose="020B0503020000020004" pitchFamily="34" charset="-127"/>
                <a:cs typeface="Times New Roman" panose="02020603050405020304" pitchFamily="18" charset="0"/>
              </a:rPr>
              <a:t>仲間や専門家と交流しましょう</a:t>
            </a:r>
            <a:r>
              <a:rPr lang="en-US" altLang="ja-JP" sz="1100" b="1" kern="100">
                <a:effectLst/>
                <a:latin typeface="Aptos" panose="020B0004020202020204" pitchFamily="34" charset="0"/>
                <a:ea typeface="Malgun Gothic" panose="020B0503020000020004" pitchFamily="34" charset="-127"/>
                <a:cs typeface="Times New Roman" panose="02020603050405020304" pitchFamily="18" charset="0"/>
              </a:rPr>
              <a:t>!</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 </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仲間と</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一緒に</a:t>
            </a:r>
            <a:r>
              <a:rPr lang="ja-JP" altLang="ja-JP" sz="1100" kern="100">
                <a:effectLst/>
                <a:latin typeface="Aptos" panose="020B0004020202020204" pitchFamily="34" charset="0"/>
                <a:ea typeface="ＭＳ ゴシック" panose="020B0609070205080204" pitchFamily="49" charset="-128"/>
                <a:cs typeface="ＭＳ ゴシック" panose="020B0609070205080204" pitchFamily="49" charset="-128"/>
              </a:rPr>
              <a:t>参加</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す</a:t>
            </a:r>
            <a:r>
              <a:rPr lang="ja-JP" altLang="en-US" sz="1100" kern="100">
                <a:effectLst/>
                <a:latin typeface="Aptos" panose="020B0004020202020204" pitchFamily="34" charset="0"/>
                <a:ea typeface="游ゴシック" panose="020B0400000000000000" pitchFamily="50" charset="-128"/>
                <a:cs typeface="Times New Roman" panose="02020603050405020304" pitchFamily="18" charset="0"/>
              </a:rPr>
              <a:t>る</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ことで、</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より良い学習が</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できます</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ぜひ、</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チャットに</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皆さんのご</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質問や</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アイデア</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を</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入力してください</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Microsoft </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の</a:t>
            </a:r>
            <a:r>
              <a:rPr lang="en-US" altLang="ja-JP" sz="1100" kern="100">
                <a:effectLst/>
                <a:latin typeface="Aptos" panose="020B0004020202020204" pitchFamily="34" charset="0"/>
                <a:ea typeface="Malgun Gothic" panose="020B0503020000020004" pitchFamily="34" charset="-127"/>
                <a:cs typeface="Times New Roman" panose="02020603050405020304" pitchFamily="18" charset="0"/>
              </a:rPr>
              <a:t> AI </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エキスパートが待機しており、いつでも</a:t>
            </a:r>
            <a:r>
              <a:rPr lang="ja-JP" altLang="en-US" sz="1100" kern="100">
                <a:effectLst/>
                <a:latin typeface="Aptos" panose="020B0004020202020204" pitchFamily="34" charset="0"/>
                <a:ea typeface="Malgun Gothic" panose="020B0503020000020004" pitchFamily="34" charset="-127"/>
                <a:cs typeface="Times New Roman" panose="02020603050405020304" pitchFamily="18" charset="0"/>
              </a:rPr>
              <a:t>皆さんを</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お手伝いします。</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a:lnSpc>
                <a:spcPct val="115000"/>
              </a:lnSpc>
              <a:spcAft>
                <a:spcPts val="800"/>
              </a:spcAft>
            </a:pP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では、</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準備が整ったので、今日取り上げる内容について</a:t>
            </a:r>
            <a:r>
              <a:rPr lang="ja-JP" altLang="ja-JP" sz="1100" kern="100">
                <a:effectLst/>
                <a:latin typeface="Aptos" panose="020B0004020202020204" pitchFamily="34" charset="0"/>
                <a:ea typeface="游ゴシック" panose="020B0400000000000000" pitchFamily="50" charset="-128"/>
                <a:cs typeface="Times New Roman" panose="02020603050405020304" pitchFamily="18" charset="0"/>
              </a:rPr>
              <a:t>ご説明</a:t>
            </a:r>
            <a:r>
              <a:rPr lang="ko-KR" altLang="ja-JP" sz="1100" kern="100">
                <a:effectLst/>
                <a:latin typeface="Aptos" panose="020B0004020202020204" pitchFamily="34" charset="0"/>
                <a:ea typeface="Malgun Gothic" panose="020B0503020000020004" pitchFamily="34" charset="-127"/>
                <a:cs typeface="Times New Roman" panose="02020603050405020304" pitchFamily="18" charset="0"/>
              </a:rPr>
              <a:t>しましょう。</a:t>
            </a:r>
            <a:endParaRPr lang="ja-JP" altLang="ja-JP"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JP" sz="11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93778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3928A-BEDB-38EF-EED4-72A2C302B9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CB2992-1E73-6F73-99F8-D8E70268B2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CA0C8-5781-FCA6-4829-7C08549BD722}"/>
              </a:ext>
            </a:extLst>
          </p:cNvPr>
          <p:cNvSpPr>
            <a:spLocks noGrp="1"/>
          </p:cNvSpPr>
          <p:nvPr>
            <p:ph type="body" idx="1"/>
          </p:nvPr>
        </p:nvSpPr>
        <p:spPr/>
        <p:txBody>
          <a:bodyPr/>
          <a:lstStyle/>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が私たちの日常業務にますます統合されるにつれて、AI</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を倫理的に、公正に、そして責任を持って</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使用することが重要です。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 の実験</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を続ける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際に、</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 が生成したコンテンツ</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が公正で信頼性が高く、社会にとって有益であることを確認するためのベスト プラクティス</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をいくつか紹介します。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明確で具体的なプロンプト</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を使用</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リクエスト</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正確</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であればあるほど、出力</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の関連性は高くなります</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正確性</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検証</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しましょう。</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が生成したコンテンツは常に信頼できるソースを使用して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ファクトチェックしま</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しょう</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バイアス</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に注意</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AI </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出力</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における</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性別、人種、社会経済的なバイアスに注意してください。</a:t>
            </a: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AIが生成</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したコンテンツ</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編集</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明確さ、公平性、目標との整合性を確保します</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プライバシー</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尊重</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AIツールに機密データや個人データを入力し</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ないでください。</a:t>
            </a:r>
          </a:p>
          <a:p>
            <a:pPr marL="342900" marR="0" lvl="0" indent="-342900">
              <a:lnSpc>
                <a:spcPct val="115000"/>
              </a:lnSpc>
              <a:spcAft>
                <a:spcPts val="800"/>
              </a:spcAft>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透明性を</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確保しましょう。</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が生成したコンテンツを</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専門的または公的な使用で開示します。</a:t>
            </a: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AIの潜在的なバイアス</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を理解</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することは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AIを公正かつ倫理的に使用するために非常に重要です。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ここでは、AIを扱う際に</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注意すべきいくつかのバイアス</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を紹介します。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ジェンダーバイアス</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について理解しましょう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AIは、偏ったデータで訓練された場合、ステレオタイプを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永続させる</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可能性があります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たとえば、採用アルゴリズムは、過去のデータバイアスにより、女性候補者よりも男性候補者を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優遇する</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可能性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が</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あります。</a:t>
            </a: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人種的偏見</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について理解しましょう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AIシステムは、適切に訓練</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されていない</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場合、</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人種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差別を示す可能性が</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あります。</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たとえば、</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顔</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認識システムは、白人</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に比べ</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、それ以外の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人種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のエラー率が高くなる可能性があります。</a:t>
            </a: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社会</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経済的バイアス</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について理解しましょう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AIは、高所得のバックグラウンドを持つ個人に有利な場合があります。たとえば、クレジット スコアリング アルゴリズムは、低所得地域の応募者</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よりも</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裕福</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な応募者を不釣り合いに承認する可能性があります。</a:t>
            </a:r>
          </a:p>
          <a:p>
            <a:pPr marL="342900" marR="0" lvl="0" indent="-342900">
              <a:lnSpc>
                <a:spcPct val="115000"/>
              </a:lnSpc>
              <a:spcAft>
                <a:spcPts val="800"/>
              </a:spcAft>
              <a:buFont typeface="Symbol" panose="05050102010706020507" pitchFamily="18" charset="2"/>
              <a:buChar char=""/>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確証</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バイアス</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について理解しましょう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AIモデルは既存のパターンから学習するため、</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データが</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偏って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いる</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場合、AIは一方的な視点を強化する可能性が</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あります。</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たとえば、</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が主に欧米のメディアソースで訓練されているとしたら、グローバルな視点に欠けた答えを提供するかもしれません。</a:t>
            </a:r>
          </a:p>
          <a:p>
            <a:pPr marL="0" marR="0">
              <a:lnSpc>
                <a:spcPct val="115000"/>
              </a:lnSpc>
              <a:spcAft>
                <a:spcPts val="800"/>
              </a:spcAft>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これらの</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潜在的</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なバイアス</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を常に認識することで、</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AIが生成したコンテンツを批判的に評価</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し、必要に応じて調整することが</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できます。</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D2683B49-2B7C-02AE-95D9-964D116E766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52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AF32-82F0-03AF-3089-6552852C8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C46EB-73E5-2490-F765-F68DC50AB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4D289-7246-351D-77E0-6BC26AAD70AD}"/>
              </a:ext>
            </a:extLst>
          </p:cNvPr>
          <p:cNvSpPr>
            <a:spLocks noGrp="1"/>
          </p:cNvSpPr>
          <p:nvPr>
            <p:ph type="body" idx="1"/>
          </p:nvPr>
        </p:nvSpPr>
        <p:spPr/>
        <p:txBody>
          <a:bodyPr/>
          <a:lstStyle/>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さて</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責任を持ってAIを使用する方法について説明したので、次はAIを日常業務に取り入れる方法について</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お話ししましょう。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AIの</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習慣</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を身につけることは、必ずしも大変なことではありません。小さく始めて、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1つか2つの簡単なアクションを選び</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一貫性を保ちます。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では、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アクションプランの指針となる質問をいくつかご紹介します。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明日から始めるAIの習慣は何ですか?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いち。</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毎日</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試してみたいAIを活用したタスクは何ですか?</a:t>
            </a:r>
            <a:b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b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(例</a:t>
            </a:r>
            <a:r>
              <a:rPr lang="ja-JP" altLang="en-US" sz="1800" i="1" kern="100">
                <a:effectLst/>
                <a:latin typeface="Aptos" panose="020B0004020202020204" pitchFamily="34" charset="0"/>
                <a:ea typeface="Malgun Gothic" panose="020B0503020000020004" pitchFamily="34" charset="-127"/>
                <a:cs typeface="Times New Roman" panose="02020603050405020304" pitchFamily="18" charset="0"/>
              </a:rPr>
              <a:t>えば、</a:t>
            </a: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メールの要約</a:t>
            </a:r>
            <a:r>
              <a:rPr lang="ja-JP" altLang="en-US" sz="1800" i="1" kern="100">
                <a:effectLst/>
                <a:latin typeface="Aptos" panose="020B0004020202020204" pitchFamily="34" charset="0"/>
                <a:ea typeface="Malgun Gothic" panose="020B0503020000020004" pitchFamily="34" charset="-127"/>
                <a:cs typeface="Times New Roman" panose="02020603050405020304" pitchFamily="18" charset="0"/>
              </a:rPr>
              <a:t>などです</a:t>
            </a: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それ</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をあなたのルーチンにどのように統合しますか?</a:t>
            </a:r>
            <a:b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b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(例</a:t>
            </a:r>
            <a:r>
              <a:rPr lang="ja-JP" altLang="en-US" sz="1800" i="1" kern="100">
                <a:effectLst/>
                <a:latin typeface="Aptos" panose="020B0004020202020204" pitchFamily="34" charset="0"/>
                <a:ea typeface="Malgun Gothic" panose="020B0503020000020004" pitchFamily="34" charset="-127"/>
                <a:cs typeface="Times New Roman" panose="02020603050405020304" pitchFamily="18" charset="0"/>
              </a:rPr>
              <a:t>えば、</a:t>
            </a: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受信</a:t>
            </a:r>
            <a:r>
              <a:rPr lang="ja" sz="1800" i="1" kern="100" dirty="0">
                <a:effectLst/>
                <a:latin typeface="Aptos" panose="020B0004020202020204" pitchFamily="34" charset="0"/>
                <a:ea typeface="Malgun Gothic" panose="020B0503020000020004" pitchFamily="34" charset="-127"/>
                <a:cs typeface="Times New Roman" panose="02020603050405020304" pitchFamily="18" charset="0"/>
              </a:rPr>
              <a:t>トレイを確認した直後にAIを使用してメール</a:t>
            </a: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をまとめる</a:t>
            </a:r>
            <a:r>
              <a:rPr lang="en-US" altLang="ja" sz="1800" i="1" kern="100">
                <a:effectLst/>
                <a:latin typeface="Aptos" panose="020B0004020202020204" pitchFamily="34" charset="0"/>
                <a:ea typeface="Malgun Gothic" panose="020B0503020000020004" pitchFamily="34" charset="-127"/>
                <a:cs typeface="Times New Roman" panose="02020603050405020304" pitchFamily="18" charset="0"/>
              </a:rPr>
              <a:t> </a:t>
            </a:r>
            <a:r>
              <a:rPr lang="ja-JP" altLang="en-US" sz="1800" i="1" kern="100">
                <a:effectLst/>
                <a:latin typeface="Aptos" panose="020B0004020202020204" pitchFamily="34" charset="0"/>
                <a:ea typeface="Malgun Gothic" panose="020B0503020000020004" pitchFamily="34" charset="-127"/>
                <a:cs typeface="Times New Roman" panose="02020603050405020304" pitchFamily="18" charset="0"/>
              </a:rPr>
              <a:t>などです</a:t>
            </a: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さん。</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の習慣をどのように軌道に乗せますか?</a:t>
            </a:r>
            <a:b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b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(例</a:t>
            </a:r>
            <a:r>
              <a:rPr lang="ja-JP" altLang="en-US" sz="1800" i="1" kern="100">
                <a:effectLst/>
                <a:latin typeface="Aptos" panose="020B0004020202020204" pitchFamily="34" charset="0"/>
                <a:ea typeface="Malgun Gothic" panose="020B0503020000020004" pitchFamily="34" charset="-127"/>
                <a:cs typeface="Times New Roman" panose="02020603050405020304" pitchFamily="18" charset="0"/>
              </a:rPr>
              <a:t>えば</a:t>
            </a: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 リマインダー</a:t>
            </a:r>
            <a:r>
              <a:rPr lang="ja-JP" altLang="en-US" sz="1800" i="1" kern="100">
                <a:effectLst/>
                <a:latin typeface="Aptos" panose="020B0004020202020204" pitchFamily="34" charset="0"/>
                <a:ea typeface="Malgun Gothic" panose="020B0503020000020004" pitchFamily="34" charset="-127"/>
                <a:cs typeface="Times New Roman" panose="02020603050405020304" pitchFamily="18" charset="0"/>
              </a:rPr>
              <a:t>を</a:t>
            </a: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設定</a:t>
            </a:r>
            <a:r>
              <a:rPr lang="ja-JP" altLang="en-US" sz="1800" i="1" kern="100">
                <a:effectLst/>
                <a:latin typeface="Aptos" panose="020B0004020202020204" pitchFamily="34" charset="0"/>
                <a:ea typeface="Malgun Gothic" panose="020B0503020000020004" pitchFamily="34" charset="-127"/>
                <a:cs typeface="Times New Roman" panose="02020603050405020304" pitchFamily="18" charset="0"/>
              </a:rPr>
              <a:t>するなどです</a:t>
            </a:r>
            <a:r>
              <a:rPr lang="ja" sz="1800" i="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i="1" kern="100" dirty="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ここで少し間を開ける。「</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1</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分」などとは言わない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ここ</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では、AIの習慣を身につける際に非常に役立つと感じた点をご紹介します。</a:t>
            </a:r>
          </a:p>
          <a:p>
            <a:pPr marL="342900" marR="0" lvl="0" indent="-342900">
              <a:lnSpc>
                <a:spcPct val="115000"/>
              </a:lnSpc>
              <a:buFont typeface="Symbol" panose="05050102010706020507" pitchFamily="18" charset="2"/>
              <a:buChar char=""/>
            </a:pP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の習慣を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付箋に書</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き、</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毎日</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のリマインダーとしてモニターに貼り付けてください。</a:t>
            </a: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カレンダーのリマインダー</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を設定</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しましょう。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の探索のために1日5〜10分をスケジュールします。</a:t>
            </a:r>
          </a:p>
          <a:p>
            <a:pPr marL="342900" marR="0" lvl="0" indent="-342900">
              <a:lnSpc>
                <a:spcPct val="115000"/>
              </a:lnSpc>
              <a:spcAft>
                <a:spcPts val="800"/>
              </a:spcAft>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アカウンタビリティ・バディ</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を選</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びましょう。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セッションで同僚を見つけたり、誰かとつながったりして、学びを共有しましょう</a:t>
            </a: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の旅は完璧を目指すのではなく、時間をかけて自信と専門知識を築くための小さく一貫したステップであることを忘れないでください。</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a:p>
          <a:p>
            <a:endParaRPr lang="en-US" dirty="0"/>
          </a:p>
        </p:txBody>
      </p:sp>
      <p:sp>
        <p:nvSpPr>
          <p:cNvPr id="4" name="Header Placeholder 3">
            <a:extLst>
              <a:ext uri="{FF2B5EF4-FFF2-40B4-BE49-F238E27FC236}">
                <a16:creationId xmlns:a16="http://schemas.microsoft.com/office/drawing/2014/main" id="{3C579CFD-D104-1771-E503-E7907F48AB3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5F19BEE-C2AE-4875-163F-D93C959981E7}"/>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0DAE5B6B-4D3E-AE95-22E3-489B495211B0}"/>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30208FA9-CAAF-CD03-626F-CAC0C2711779}"/>
              </a:ext>
            </a:extLst>
          </p:cNvPr>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16146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DE033-B5B9-E109-F74A-05ACF066BA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762FDB-6A04-D7F8-F7D2-E86AEFFEE4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CDCB19-B324-BED0-563B-E5524CEF514E}"/>
              </a:ext>
            </a:extLst>
          </p:cNvPr>
          <p:cNvSpPr>
            <a:spLocks noGrp="1"/>
          </p:cNvSpPr>
          <p:nvPr>
            <p:ph type="body" idx="1"/>
          </p:nvPr>
        </p:nvSpPr>
        <p:spPr/>
        <p:txBody>
          <a:bodyPr/>
          <a:lstStyle/>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AI学習セッションは終了</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です。</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このセッションでは、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次</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のことを行いました。 </a:t>
            </a: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 が仕事の相棒として機能し、生産性を向上させる方法を学びました。</a:t>
            </a: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開始するための独自のAI Kickstarterタスクを特定しました。</a:t>
            </a: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ビジネスに影響を与える実際のAIのユースケースを調査しました。</a:t>
            </a: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より良い結果を得るために、AIプロンプトの記述と改良を練習しました。</a:t>
            </a:r>
          </a:p>
          <a:p>
            <a:pPr marL="342900" marR="0" lvl="0" indent="-342900">
              <a:lnSpc>
                <a:spcPct val="115000"/>
              </a:lnSpc>
              <a:spcAft>
                <a:spcPts val="800"/>
              </a:spcAft>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AIを日常のワークフローに統合するための小さくて簡単なアクションを発見しました。</a:t>
            </a: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3F33E260-6D6F-5EBC-0E4D-A0286E1F131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145A7B5A-BA20-06DC-F331-DBBE86F726D0}"/>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29D265A4-4EFD-8E25-0351-D623D92D362C}"/>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4DE3E3E7-EC98-0610-6D3B-DC217940ECE0}"/>
              </a:ext>
            </a:extLst>
          </p:cNvPr>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0352886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169BD-CF56-2F01-9C53-7D8E21D21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1E6AB5-D192-88BF-8982-F2C08FDFF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0E472-C905-36DA-A2BE-D90D90AD620E}"/>
              </a:ext>
            </a:extLst>
          </p:cNvPr>
          <p:cNvSpPr>
            <a:spLocks noGrp="1"/>
          </p:cNvSpPr>
          <p:nvPr>
            <p:ph type="body" idx="1"/>
          </p:nvPr>
        </p:nvSpPr>
        <p:spPr/>
        <p:txBody>
          <a:bodyPr/>
          <a:lstStyle/>
          <a:p>
            <a:pPr marL="0" marR="0">
              <a:lnSpc>
                <a:spcPct val="115000"/>
              </a:lnSpc>
              <a:spcAft>
                <a:spcPts val="800"/>
              </a:spcAft>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あなたは、</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学習の新たなマイルストーンを達成しました。</a:t>
            </a:r>
            <a:endPar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功績を記念して、このAI Skills Festイベントを通じてギネス世界記録から授与された特別なバッジをぜひお受け取り</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ください。</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画</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面上で手順を踏むようにしてください。少し時間を取って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、自分の進歩を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認めてください</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。こ</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れは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ユニークな成果です!</a:t>
            </a: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また</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、自分の成功を共有することを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忘れないでください</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セッションで学んだことをLinkedInまたは自分のネットワークで共有して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ください。</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スキルトレーニングの恩恵を受ける可能性のある同僚</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や友人</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に知らせましょう。</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ハッシュタグ</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AISkillsFest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を使用して、AIの旅で他の人とつながりましょう。</a:t>
            </a:r>
          </a:p>
          <a:p>
            <a:pPr marL="0" marR="0">
              <a:lnSpc>
                <a:spcPct val="115000"/>
              </a:lnSpc>
              <a:spcAft>
                <a:spcPts val="800"/>
              </a:spcAft>
            </a:pPr>
            <a:endParaRPr lang="en-US" sz="1800" b="1"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lvl="0" indent="0" algn="l" defTabSz="914367" rtl="0" eaLnBrk="1" fontAlgn="auto" latinLnBrk="0" hangingPunct="1">
              <a:lnSpc>
                <a:spcPct val="115000"/>
              </a:lnSpc>
              <a:spcBef>
                <a:spcPts val="0"/>
              </a:spcBef>
              <a:spcAft>
                <a:spcPts val="800"/>
              </a:spcAft>
              <a:buClrTx/>
              <a:buSzTx/>
              <a:buFontTx/>
              <a:buNone/>
              <a:tabLst/>
              <a:defRPr/>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あなたは、</a:t>
            </a:r>
            <a:r>
              <a:rPr lang="ja" altLang="ja-JP" sz="1800" b="1" kern="100">
                <a:effectLst/>
                <a:latin typeface="Aptos" panose="020B0004020202020204" pitchFamily="34" charset="0"/>
                <a:ea typeface="Malgun Gothic" panose="020B0503020000020004" pitchFamily="34" charset="-127"/>
                <a:cs typeface="Times New Roman" panose="02020603050405020304" pitchFamily="18" charset="0"/>
              </a:rPr>
              <a:t>AIスキルの構築に向けて一歩を踏み出し</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ました。</a:t>
            </a:r>
            <a:endPar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セッションに参加</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していただき</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ありがとうございます。</a:t>
            </a:r>
            <a:endPar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最後に重要なポイントを確認しましょう。</a:t>
            </a:r>
            <a:endPar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小さく始め</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一歩</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ずつ習慣を築きましょう。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好奇心</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を持ち続け</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ましょう。</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スキルをテストし、磨き続けて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ください。</a:t>
            </a:r>
            <a:endParaRPr lang="en-US" altLang="ja"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そして最後に、</a:t>
            </a:r>
            <a:r>
              <a:rPr lang="en-US" altLang="ja-JP" sz="1800" b="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の利用方法について、</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仲間と交流しましょう。</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セッションが、</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AIを探求</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し続け、よりスマートに働く方法を見つける</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きっかけになれば幸い</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です。</a:t>
            </a:r>
            <a:endParaRPr lang="en-US" altLang="ja"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あなた</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のAIの旅は始まったばかりです。</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 探索を続け、実験し、洞察をチームと共有しましょう。 </a:t>
            </a:r>
          </a:p>
          <a:p>
            <a:pPr marL="0" marR="0">
              <a:lnSpc>
                <a:spcPct val="115000"/>
              </a:lnSpc>
              <a:spcAft>
                <a:spcPts val="800"/>
              </a:spcAf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改めて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おめでとうございます、そしてこのAI学習体験に参加</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していただき</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ありがとうございます!</a:t>
            </a:r>
            <a:endParaRPr lang="en-US" altLang="ja"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t> </a:t>
            </a:r>
          </a:p>
        </p:txBody>
      </p:sp>
      <p:sp>
        <p:nvSpPr>
          <p:cNvPr id="4" name="Header Placeholder 3">
            <a:extLst>
              <a:ext uri="{FF2B5EF4-FFF2-40B4-BE49-F238E27FC236}">
                <a16:creationId xmlns:a16="http://schemas.microsoft.com/office/drawing/2014/main" id="{7387F5CC-F58A-892B-0AE5-5B42E030E74F}"/>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CBBF1776-1496-4052-D3C7-815093D7CD19}"/>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99503142-7737-8760-CDD1-1BAF195E5818}"/>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D212D121-C590-9F5B-2952-C555FAFB8045}"/>
              </a:ext>
            </a:extLst>
          </p:cNvPr>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2354614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 dirty="0"/>
              <a:t>セッションの終了時に表示される終了スレート</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491333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この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50分間</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について、一緒に探求してしていきましょう。</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AIの考え方を解き放ち、AIがあなたの仕事をどのようにサポートできるか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を探り</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 の同僚に会い、AI が日常業務にどのように適合するかを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理解し</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 が実際の仕事の問題を解決する方法を探索し、自分だけの AI Kickstarter タスク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を見つけ</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基本的なプロンプトから始めましょう。ミニ インタラクティブ エクササイズで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学習し</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ましょう</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Symbol" panose="05050102010706020507" pitchFamily="18" charset="2"/>
              <a:buChar char=""/>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そして最後に、AIでよりスマートに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働くため</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次</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のステップの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ための簡単</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なアクションを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計画しま</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しょう</a:t>
            </a: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最終的に</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は、</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みなさま</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が</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ワクワクし、自信を持って</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、AIをワークフローに適用し、生産性を向上させる準備ができていると感じていただくことを目標としています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4686-FCD4-0C69-9E70-CB091AAD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14F91-E692-21D8-ECD4-C7B7E9959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D4B3B-B443-78FA-292E-5569C019652F}"/>
              </a:ext>
            </a:extLst>
          </p:cNvPr>
          <p:cNvSpPr>
            <a:spLocks noGrp="1"/>
          </p:cNvSpPr>
          <p:nvPr>
            <p:ph type="body" idx="1"/>
          </p:nvPr>
        </p:nvSpPr>
        <p:spPr/>
        <p:txBody>
          <a:bodyPr/>
          <a:lstStyle/>
          <a:p>
            <a:r>
              <a:rPr lang="ja-JP" altLang="en-US"/>
              <a:t>ではまず、</a:t>
            </a:r>
            <a:r>
              <a:rPr lang="en-US" altLang="ja-JP"/>
              <a:t>AI</a:t>
            </a:r>
            <a:r>
              <a:rPr lang="ja-JP" altLang="en-US"/>
              <a:t>のマインドセットを歓迎し、解き放つというところからお話しましょう。</a:t>
            </a:r>
            <a:endParaRPr lang="en-US" dirty="0"/>
          </a:p>
        </p:txBody>
      </p:sp>
      <p:sp>
        <p:nvSpPr>
          <p:cNvPr id="4" name="Header Placeholder 3">
            <a:extLst>
              <a:ext uri="{FF2B5EF4-FFF2-40B4-BE49-F238E27FC236}">
                <a16:creationId xmlns:a16="http://schemas.microsoft.com/office/drawing/2014/main" id="{B803CB5A-78FC-C3D8-16AA-7C5F58360236}"/>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8D0BF36-6CB0-68D2-168E-013954489E4C}"/>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8A80A8AD-0C74-E78F-711B-44CDEAE4548E}"/>
              </a:ext>
            </a:extLst>
          </p:cNvPr>
          <p:cNvSpPr>
            <a:spLocks noGrp="1"/>
          </p:cNvSpPr>
          <p:nvPr>
            <p:ph type="dt" idx="12"/>
          </p:nvPr>
        </p:nvSpPr>
        <p:spPr/>
        <p:txBody>
          <a:bodyPr/>
          <a:lstStyle/>
          <a:p>
            <a:fld id="{B16574EE-8191-4BCC-ABE6-D00A4F4D7690}" type="datetime8">
              <a:rPr lang="en-US" smtClean="0"/>
              <a:t>4/2/25 3:18 PM</a:t>
            </a:fld>
            <a:endParaRPr lang="en-US" dirty="0"/>
          </a:p>
        </p:txBody>
      </p:sp>
      <p:sp>
        <p:nvSpPr>
          <p:cNvPr id="7" name="Slide Number Placeholder 6">
            <a:extLst>
              <a:ext uri="{FF2B5EF4-FFF2-40B4-BE49-F238E27FC236}">
                <a16:creationId xmlns:a16="http://schemas.microsoft.com/office/drawing/2014/main" id="{AABBEFF9-3E96-589C-5DA3-287420A7CBBD}"/>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48426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64475-E148-38A9-083F-63AD69EC66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3731E4-D14D-F9E3-A06C-04713FDCD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13775-404A-F2E6-EB38-1A71AB87DD29}"/>
              </a:ext>
            </a:extLst>
          </p:cNvPr>
          <p:cNvSpPr>
            <a:spLocks noGrp="1"/>
          </p:cNvSpPr>
          <p:nvPr>
            <p:ph type="body" idx="1"/>
          </p:nvPr>
        </p:nvSpPr>
        <p:spPr/>
        <p:txBody>
          <a:bodyPr/>
          <a:lstStyle/>
          <a:p>
            <a:pPr marL="0" marR="0">
              <a:lnSpc>
                <a:spcPct val="115000"/>
              </a:lnSpc>
              <a:spcAft>
                <a:spcPts val="800"/>
              </a:spcAft>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簡単</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なアイスブレーカーから始めましょう!チャットで、 </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次の 2 つを</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入力し</a:t>
            </a: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てください</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ja-JP" altLang="en-US" sz="1800" b="1" kern="100">
                <a:effectLst/>
                <a:latin typeface="Aptos" panose="020B0004020202020204" pitchFamily="34" charset="0"/>
                <a:ea typeface="Malgun Gothic" panose="020B0503020000020004" pitchFamily="34" charset="-127"/>
                <a:cs typeface="Times New Roman" panose="02020603050405020304" pitchFamily="18" charset="0"/>
              </a:rPr>
              <a:t>あなたがどこから参加しているか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342900" marR="0" lvl="0" indent="-342900">
              <a:lnSpc>
                <a:spcPct val="115000"/>
              </a:lnSpc>
              <a:spcAft>
                <a:spcPts val="800"/>
              </a:spcAft>
              <a:buFont typeface="+mj-lt"/>
              <a:buAutoNum type="arabicPeriod"/>
              <a:tabLst>
                <a:tab pos="457200" algn="l"/>
              </a:tabLst>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についてどのように感じているかを表す形容詞</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少し</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お時間を</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お取りしてから、続きを</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お話し</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します...</a:t>
            </a:r>
          </a:p>
          <a:p>
            <a:pPr marL="0" marR="0">
              <a:lnSpc>
                <a:spcPct val="115000"/>
              </a:lnSpc>
              <a:spcAft>
                <a:spcPts val="800"/>
              </a:spcAft>
            </a:pPr>
            <a:endParaRPr lang="en-US" sz="1800" b="1"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[インストラクターは30秒間一時停止し、チャットの応答に反応します。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04EC63B9-4621-D510-1774-2608A7C53C8E}"/>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F22C4AEC-25F7-6614-CD2B-FF543EBFA2E5}"/>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FDE2FD39-0227-945B-6643-F601603D68C7}"/>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43DBF31C-6456-3D42-4BB3-DDFB4ACFA3F7}"/>
              </a:ext>
            </a:extLst>
          </p:cNvPr>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65716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39BE59-AD16-F4F4-F6EC-0851034462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A357E3-E974-D13D-4C83-84C9EF4497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6A5B6-A0FA-33C3-F7D6-3C9ABE6D7213}"/>
              </a:ext>
            </a:extLst>
          </p:cNvPr>
          <p:cNvSpPr>
            <a:spLocks noGrp="1"/>
          </p:cNvSpPr>
          <p:nvPr>
            <p:ph type="body" idx="1"/>
          </p:nvPr>
        </p:nvSpPr>
        <p:spPr/>
        <p:txBody>
          <a:bodyPr/>
          <a:lstStyle/>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あなたは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チャットで</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どの</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ような形容</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詞を</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ご覧になりましたか？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過去</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のセッションでは</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、興奮、好奇心、</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懐疑的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、慎重、</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あるいは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どこから始めればよいかわからない</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など、さまざまな感情が混在しているのを見て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きました。</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これはとても</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自然</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なことです!AIは大きなトピックであり、AIを初めて使用する人も、すでに仕事でAIを試している</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人も</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いて</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人によって道のりは</a:t>
            </a: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異なります。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では、</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ちょっと</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違う</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ことをやって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みましょう。</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 [クリック</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して質問</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を表示]</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ja"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あなた</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が魔法のように毎週2時間余分</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に増えたと想像してみてください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。その</a:t>
            </a:r>
            <a: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t>2</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時間</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を使って、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あなた</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は何をしますか?</a:t>
            </a:r>
          </a:p>
          <a:p>
            <a:pPr marL="0" marR="0">
              <a:lnSpc>
                <a:spcPct val="115000"/>
              </a:lnSpc>
              <a:spcAft>
                <a:spcPts val="800"/>
              </a:spcAft>
              <a:buNone/>
            </a:pP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ではどうぞ、</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チャット</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でアイデアを共有して</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ください</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p>
          <a:p>
            <a:pPr marL="0" marR="0">
              <a:lnSpc>
                <a:spcPct val="115000"/>
              </a:lnSpc>
              <a:spcAft>
                <a:spcPts val="800"/>
              </a:spcAft>
              <a:buNone/>
            </a:pPr>
            <a:r>
              <a:rPr lang="ja" sz="1800" b="1"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インストラクターは一時停止し、応答に反応します。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素晴らしい</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ですね</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もし毎週2時間余分に時間があれば、家族と過ごす時間が</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増えたり、</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新しい</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プロジェクト</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に取り組んだり、散歩に</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出かけたり、会議</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の合間に</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一息ついたりする時間が増えます。</a:t>
            </a:r>
          </a:p>
          <a:p>
            <a:pPr marL="0" marR="0">
              <a:lnSpc>
                <a:spcPct val="115000"/>
              </a:lnSpc>
              <a:spcAft>
                <a:spcPts val="800"/>
              </a:spcAft>
              <a:buNone/>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さて、ここで良いニュースがあります—AIはそれを実現するのに役立ちます。 </a:t>
            </a: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反復的なタスクを軽減し</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よりスマートに働く</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ことで、本当に重要なことにより多くの時間を費やすことができます。</a:t>
            </a: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228F7635-58C3-F634-D3CE-1E9F3AB9EA3B}"/>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CE39010E-4F94-7264-6F1A-8A3F8E7B9DF0}"/>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52CC82CE-26C7-21F7-EF66-66A704454320}"/>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6F7EEA6C-22A2-AA59-F8ED-2FFE234E9CE5}"/>
              </a:ext>
            </a:extLst>
          </p:cNvPr>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9601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699E8-62DE-9017-A259-E2C93AFB4C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B4FA9A-57D9-F247-FB72-B766B84331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469A8-074E-AB51-6794-ACF8476A4D75}"/>
              </a:ext>
            </a:extLst>
          </p:cNvPr>
          <p:cNvSpPr>
            <a:spLocks noGrp="1"/>
          </p:cNvSpPr>
          <p:nvPr>
            <p:ph type="body" idx="1"/>
          </p:nvPr>
        </p:nvSpPr>
        <p:spPr/>
        <p:txBody>
          <a:bodyPr/>
          <a:lstStyle/>
          <a:p>
            <a:pPr marL="0" marR="0">
              <a:lnSpc>
                <a:spcPct val="115000"/>
              </a:lnSpc>
              <a:spcAft>
                <a:spcPts val="800"/>
              </a:spcAft>
              <a:buNone/>
            </a:pP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きょう</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の</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私たちのシンプルな目標は</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 </a:t>
            </a:r>
            <a:r>
              <a:rPr lang="ja" altLang="ja-JP" sz="1800" b="0" kern="100">
                <a:effectLst/>
                <a:latin typeface="Aptos" panose="020B0004020202020204" pitchFamily="34" charset="0"/>
                <a:ea typeface="Malgun Gothic" panose="020B0503020000020004" pitchFamily="34" charset="-127"/>
                <a:cs typeface="Times New Roman" panose="02020603050405020304" pitchFamily="18" charset="0"/>
              </a:rPr>
              <a:t>AI Kickstarter </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を見つけることです。</a:t>
            </a:r>
            <a:endParaRPr lang="en-US" altLang="ja-JP"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このセッションのなかで、</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AI </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をすぐに活用するための実用的で簡単</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な方法</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を見つけましょう。</a:t>
            </a:r>
            <a:endParaRPr lang="en-US" sz="1800" b="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それはたとえば</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繰り返しのタスク</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を自動化</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する方法だったり</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情報をより</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早くまと</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めることだったり</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より効率的にメールを</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書いたりする</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ことです。</a:t>
            </a:r>
            <a:endParaRPr lang="en-US" altLang="ja-JP" sz="1800" b="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そして</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これは、</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の専門家で</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なくても</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利用できます。</a:t>
            </a:r>
            <a:endParaRPr lang="en-US" sz="1800" b="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altLang="ja-JP" sz="1800" b="0" kern="100">
                <a:effectLst/>
                <a:latin typeface="Aptos" panose="020B0004020202020204" pitchFamily="34" charset="0"/>
                <a:ea typeface="Malgun Gothic" panose="020B0503020000020004" pitchFamily="34" charset="-127"/>
                <a:cs typeface="Times New Roman" panose="02020603050405020304" pitchFamily="18" charset="0"/>
              </a:rPr>
              <a:t>AI</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を使って、</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何</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が可能</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かを</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探っていく</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準備は</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よろしいでしょうか？それでは</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 </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さっそく見ていきましょう</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 </a:t>
            </a:r>
            <a:endParaRPr lang="ja" sz="1800" b="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72AB5F4D-1D92-86EF-9756-3361673F5948}"/>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A3B6DCF5-E054-18A6-C272-5042B80B1F01}"/>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ED8F6DDA-ADF6-0CC9-36DE-C2219A545730}"/>
              </a:ext>
            </a:extLst>
          </p:cNvPr>
          <p:cNvSpPr>
            <a:spLocks noGrp="1"/>
          </p:cNvSpPr>
          <p:nvPr>
            <p:ph type="dt" idx="1"/>
          </p:nvPr>
        </p:nvSpPr>
        <p:spPr/>
        <p:txBody>
          <a:bodyPr/>
          <a:lstStyle/>
          <a:p>
            <a:fld id="{386CE63F-9E7F-4C04-9D0D-FCA25A8E9E86}" type="datetime8">
              <a:rPr lang="en-US" smtClean="0"/>
              <a:t>4/2/25 3:18 PM</a:t>
            </a:fld>
            <a:endParaRPr lang="en-US" dirty="0"/>
          </a:p>
        </p:txBody>
      </p:sp>
      <p:sp>
        <p:nvSpPr>
          <p:cNvPr id="7" name="Slide Number Placeholder 6">
            <a:extLst>
              <a:ext uri="{FF2B5EF4-FFF2-40B4-BE49-F238E27FC236}">
                <a16:creationId xmlns:a16="http://schemas.microsoft.com/office/drawing/2014/main" id="{EA0FC3F4-B081-8554-14E1-A1989E4D2F2E}"/>
              </a:ext>
            </a:extLst>
          </p:cNvPr>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80322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8936-5110-E6A5-063C-AF077A0C1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E38C6-AFB6-1090-97DA-B35199A97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19722-873A-4F65-5522-696A59EA2874}"/>
              </a:ext>
            </a:extLst>
          </p:cNvPr>
          <p:cNvSpPr>
            <a:spLocks noGrp="1"/>
          </p:cNvSpPr>
          <p:nvPr>
            <p:ph type="body" idx="1"/>
          </p:nvPr>
        </p:nvSpPr>
        <p:spPr/>
        <p:txBody>
          <a:bodyPr/>
          <a:lstStyle/>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さて</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旅の</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準備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が</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整ったところで、さらにエキサイティング</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なこと</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を説明していきます。</a:t>
            </a:r>
            <a:br>
              <a:rPr lang="en-US" altLang="ja-JP" sz="1800" kern="100">
                <a:effectLst/>
                <a:latin typeface="Aptos" panose="020B0004020202020204" pitchFamily="34" charset="0"/>
                <a:ea typeface="Malgun Gothic" panose="020B0503020000020004" pitchFamily="34" charset="-127"/>
                <a:cs typeface="Times New Roman" panose="02020603050405020304" pitchFamily="18" charset="0"/>
              </a:rPr>
            </a:b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AI</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が</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実際に</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日々</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の仕事にどのように役立つ</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のか</a:t>
            </a:r>
            <a:r>
              <a:rPr lang="ja-JP" altLang="en-US" sz="1800" b="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お話し</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しましょう。</a:t>
            </a:r>
            <a:endParaRPr lang="en-US" sz="1800" b="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AIについての話題を聞いたことがあると思います</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が、</a:t>
            </a:r>
            <a:r>
              <a:rPr lang="ja-JP" altLang="en-US" sz="1800" kern="100">
                <a:effectLst/>
                <a:latin typeface="Aptos" panose="020B0004020202020204" pitchFamily="34" charset="0"/>
                <a:ea typeface="Malgun Gothic" panose="020B0503020000020004" pitchFamily="34" charset="-127"/>
                <a:cs typeface="Times New Roman" panose="02020603050405020304" pitchFamily="18" charset="0"/>
              </a:rPr>
              <a:t>それらはあ</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なた </a:t>
            </a:r>
            <a:r>
              <a:rPr lang="ja" sz="1800" b="0" kern="100" dirty="0">
                <a:effectLst/>
                <a:latin typeface="Aptos" panose="020B0004020202020204" pitchFamily="34" charset="0"/>
                <a:ea typeface="Malgun Gothic" panose="020B0503020000020004" pitchFamily="34" charset="-127"/>
                <a:cs typeface="Times New Roman" panose="02020603050405020304" pitchFamily="18" charset="0"/>
              </a:rPr>
              <a:t>にとってどのような意味があるのでしょうか</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 </a:t>
            </a:r>
            <a:endParaRPr lang="en-US" altLang="ja" sz="18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ja" sz="1800" kern="100">
                <a:effectLst/>
                <a:latin typeface="Aptos" panose="020B0004020202020204" pitchFamily="34" charset="0"/>
                <a:ea typeface="Malgun Gothic" panose="020B0503020000020004" pitchFamily="34" charset="-127"/>
                <a:cs typeface="Times New Roman" panose="02020603050405020304" pitchFamily="18" charset="0"/>
              </a:rPr>
              <a:t>AI </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はどの</a:t>
            </a:r>
            <a:r>
              <a:rPr lang="ja" sz="1800" kern="100">
                <a:effectLst/>
                <a:latin typeface="Aptos" panose="020B0004020202020204" pitchFamily="34" charset="0"/>
                <a:ea typeface="Malgun Gothic" panose="020B0503020000020004" pitchFamily="34" charset="-127"/>
                <a:cs typeface="Times New Roman" panose="02020603050405020304" pitchFamily="18" charset="0"/>
              </a:rPr>
              <a:t>ように</a:t>
            </a:r>
            <a:r>
              <a:rPr lang="ja" sz="1800" b="0" kern="100">
                <a:effectLst/>
                <a:latin typeface="Aptos" panose="020B0004020202020204" pitchFamily="34" charset="0"/>
                <a:ea typeface="Malgun Gothic" panose="020B0503020000020004" pitchFamily="34" charset="-127"/>
                <a:cs typeface="Times New Roman" panose="02020603050405020304" pitchFamily="18" charset="0"/>
              </a:rPr>
              <a:t>して</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ワークフローに適合し、タスクを簡素化し、よりスマートに働くのを助けることができるのでしょうか?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ja" sz="1800" dirty="0">
                <a:effectLst/>
                <a:latin typeface="Aptos" panose="020B0004020202020204" pitchFamily="34" charset="0"/>
                <a:ea typeface="Malgun Gothic" panose="020B0503020000020004" pitchFamily="34" charset="-127"/>
                <a:cs typeface="Times New Roman" panose="02020603050405020304" pitchFamily="18" charset="0"/>
              </a:rPr>
              <a:t>それに答えるために、簡単な質問から始めましょう:  AI</a:t>
            </a:r>
            <a:r>
              <a:rPr lang="ja" sz="1800" b="1" dirty="0">
                <a:effectLst/>
                <a:latin typeface="Aptos" panose="020B0004020202020204" pitchFamily="34" charset="0"/>
                <a:ea typeface="Malgun Gothic" panose="020B0503020000020004" pitchFamily="34" charset="-127"/>
                <a:cs typeface="Times New Roman" panose="02020603050405020304" pitchFamily="18" charset="0"/>
              </a:rPr>
              <a:t>とは何ですか</a:t>
            </a:r>
            <a:r>
              <a:rPr lang="ja" sz="1800" dirty="0">
                <a:effectLst/>
                <a:latin typeface="Aptos" panose="020B0004020202020204" pitchFamily="34" charset="0"/>
                <a:ea typeface="Malgun Gothic" panose="020B0503020000020004" pitchFamily="34" charset="-127"/>
                <a:cs typeface="Times New Roman" panose="02020603050405020304" pitchFamily="18" charset="0"/>
              </a:rPr>
              <a:t>、そしてそれはどのように機能しますか?</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132D9DC-B2AC-B3FA-C624-3F830BF7574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D8D1FB3-886F-C065-31FF-A88C6CA238D1}"/>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8EEA4441-A7DE-82C0-57D3-7F9494CDBA32}"/>
              </a:ext>
            </a:extLst>
          </p:cNvPr>
          <p:cNvSpPr>
            <a:spLocks noGrp="1"/>
          </p:cNvSpPr>
          <p:nvPr>
            <p:ph type="dt" idx="12"/>
          </p:nvPr>
        </p:nvSpPr>
        <p:spPr/>
        <p:txBody>
          <a:bodyPr/>
          <a:lstStyle/>
          <a:p>
            <a:fld id="{B16574EE-8191-4BCC-ABE6-D00A4F4D7690}" type="datetime8">
              <a:rPr lang="en-US" smtClean="0"/>
              <a:t>4/2/25 3:18 PM</a:t>
            </a:fld>
            <a:endParaRPr lang="en-US" dirty="0"/>
          </a:p>
        </p:txBody>
      </p:sp>
      <p:sp>
        <p:nvSpPr>
          <p:cNvPr id="7" name="Slide Number Placeholder 6">
            <a:extLst>
              <a:ext uri="{FF2B5EF4-FFF2-40B4-BE49-F238E27FC236}">
                <a16:creationId xmlns:a16="http://schemas.microsoft.com/office/drawing/2014/main" id="{09C04404-59AD-16F7-C686-B224C294F6A2}"/>
              </a:ext>
            </a:extLst>
          </p:cNvPr>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32269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AIスキルフェスト</a:t>
            </a:r>
          </a:p>
        </p:txBody>
      </p:sp>
    </p:spTree>
    <p:extLst>
      <p:ext uri="{BB962C8B-B14F-4D97-AF65-F5344CB8AC3E}">
        <p14:creationId xmlns:p14="http://schemas.microsoft.com/office/powerpoint/2010/main" val="347567346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ピクセル化された虫眼鏡">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15766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ここに写真をドラッグアンドドロップ</a:t>
            </a:r>
            <a:br>
              <a:rPr lang="en-US" dirty="0"/>
            </a:br>
            <a:r>
              <a:rPr lang="ja" dirty="0"/>
              <a:t>するか、下のアイコンをクリックまたはタップ</a:t>
            </a:r>
            <a:br>
              <a:rPr lang="en-US" dirty="0"/>
            </a:br>
            <a:r>
              <a:rPr lang="ja" dirty="0"/>
              <a:t>して挿入します44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ja"/>
              <a:t>議題</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ja"/>
              <a:t>議題項目</a:t>
            </a:r>
          </a:p>
        </p:txBody>
      </p: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ja"/>
              <a:t>タイトル</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279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ja"/>
              <a:t>タイトル</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
              <a:t>クリックしてマスタータイトルスタイルを編集</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5"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
              <a:t>クリックしてマスターテキストスタイルを編集</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
              <a:t>クリックしてマスタータイトルスタイルを編集</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pic>
        <p:nvPicPr>
          <p:cNvPr id="6" name="MS logo gray - EMF" descr="Microsoft ロゴ、灰色のテキスト バージョン">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ja"/>
              <a:t>クリックしてタイトルを編集</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ja"/>
              <a:t>クリックしてタイトルを編集</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Default">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ja"/>
              <a:t>スピーカー名</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10ED8-6683-3113-11A0-87FDEDCB5F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ja"/>
              <a:t>スピーカー名</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CA415-A5FB-D147-7F62-071747C7A9E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ECA11-4670-8B49-F843-C899C1EDAC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6" cy="6857997"/>
          </a:xfrm>
          <a:prstGeom prst="rect">
            <a:avLst/>
          </a:prstGeom>
        </p:spPr>
      </p:pic>
      <p:sp>
        <p:nvSpPr>
          <p:cNvPr id="6" name="Text Placeholder 13">
            <a:hlinkClick r:id="rId3"/>
            <a:extLst>
              <a:ext uri="{FF2B5EF4-FFF2-40B4-BE49-F238E27FC236}">
                <a16:creationId xmlns:a16="http://schemas.microsoft.com/office/drawing/2014/main" id="{297A7F61-89E7-54A4-C163-207141C5710F}"/>
              </a:ext>
            </a:extLst>
          </p:cNvPr>
          <p:cNvSpPr txBox="1">
            <a:spLocks/>
          </p:cNvSpPr>
          <p:nvPr userDrawn="1"/>
        </p:nvSpPr>
        <p:spPr>
          <a:xfrm>
            <a:off x="4622799" y="4010371"/>
            <a:ext cx="2951480" cy="596860"/>
          </a:xfrm>
          <a:prstGeom prst="roundRect">
            <a:avLst>
              <a:gd name="adj" fmla="val 12775"/>
            </a:avLst>
          </a:prstGeom>
          <a:solidFill>
            <a:srgbClr val="FFFFFF"/>
          </a:solidFill>
          <a:ln w="6350">
            <a:solidFill>
              <a:srgbClr val="000000"/>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2400" b="0" i="0" u="none" strike="noStrike" kern="1200" cap="none" spc="0" normalizeH="0" baseline="0" noProof="0" dirty="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3" name="TextBox 2">
            <a:extLst>
              <a:ext uri="{FF2B5EF4-FFF2-40B4-BE49-F238E27FC236}">
                <a16:creationId xmlns:a16="http://schemas.microsoft.com/office/drawing/2014/main" id="{3EBE28EC-58E0-E164-47CC-B38149B1BD0A}"/>
              </a:ext>
            </a:extLst>
          </p:cNvPr>
          <p:cNvSpPr txBox="1"/>
          <p:nvPr userDrawn="1"/>
        </p:nvSpPr>
        <p:spPr>
          <a:xfrm>
            <a:off x="4474209" y="3522955"/>
            <a:ext cx="3243579"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ja" sz="1600" b="0" i="0" u="none" strike="noStrike" kern="1200" cap="none" spc="0" normalizeH="0" baseline="0" noProof="0" dirty="0">
                <a:ln>
                  <a:noFill/>
                </a:ln>
                <a:effectLst/>
                <a:uLnTx/>
                <a:uFillTx/>
                <a:latin typeface="Segoe UI"/>
                <a:ea typeface="+mn-ea"/>
                <a:cs typeface="Segoe UI" panose="020B0502040204020203" pitchFamily="34" charset="0"/>
              </a:rPr>
              <a:t>活動期間:2025年4月8日〜5月28日 </a:t>
            </a:r>
          </a:p>
        </p:txBody>
      </p:sp>
      <p:sp>
        <p:nvSpPr>
          <p:cNvPr id="2" name="Text Placeholder 4">
            <a:extLst>
              <a:ext uri="{FF2B5EF4-FFF2-40B4-BE49-F238E27FC236}">
                <a16:creationId xmlns:a16="http://schemas.microsoft.com/office/drawing/2014/main" id="{1A8D9C79-6546-EF12-3932-4FBAB3F0E300}"/>
              </a:ext>
            </a:extLst>
          </p:cNvPr>
          <p:cNvSpPr txBox="1">
            <a:spLocks/>
          </p:cNvSpPr>
          <p:nvPr userDrawn="1"/>
        </p:nvSpPr>
        <p:spPr>
          <a:xfrm>
            <a:off x="582611" y="2625939"/>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ja" sz="2800" b="0" i="0" u="none" strike="noStrike" kern="1200" cap="none" spc="0" normalizeH="0" baseline="0" noProof="0" dirty="0">
                <a:ln>
                  <a:noFill/>
                </a:ln>
                <a:effectLst/>
                <a:uLnTx/>
                <a:uFillTx/>
                <a:latin typeface="Segoe UI Semibold"/>
                <a:ea typeface="+mn-ea"/>
                <a:cs typeface="Segoe UI" panose="020B0502040204020203" pitchFamily="34" charset="0"/>
              </a:rPr>
              <a:t>次のセッションに登録してください</a:t>
            </a:r>
          </a:p>
        </p:txBody>
      </p:sp>
      <p:pic>
        <p:nvPicPr>
          <p:cNvPr id="7" name="Picture 6" descr="3Dピクセル矢印カーソル">
            <a:extLst>
              <a:ext uri="{FF2B5EF4-FFF2-40B4-BE49-F238E27FC236}">
                <a16:creationId xmlns:a16="http://schemas.microsoft.com/office/drawing/2014/main" id="{7754FE99-C15C-41B3-DE58-922B9D4985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0700"/>
            <a:ext cx="1576156" cy="1576153"/>
          </a:xfrm>
          <a:prstGeom prst="rect">
            <a:avLst/>
          </a:prstGeom>
        </p:spPr>
      </p:pic>
      <p:sp>
        <p:nvSpPr>
          <p:cNvPr id="11" name="Title 4">
            <a:extLst>
              <a:ext uri="{FF2B5EF4-FFF2-40B4-BE49-F238E27FC236}">
                <a16:creationId xmlns:a16="http://schemas.microsoft.com/office/drawing/2014/main" id="{EC07952F-32FB-0D4C-691E-0A1C09E97543}"/>
              </a:ext>
              <a:ext uri="{C183D7F6-B498-43B3-948B-1728B52AA6E4}">
                <adec:decorative xmlns:adec="http://schemas.microsoft.com/office/drawing/2017/decorative" val="0"/>
              </a:ext>
            </a:extLst>
          </p:cNvPr>
          <p:cNvSpPr>
            <a:spLocks/>
          </p:cNvSpPr>
          <p:nvPr userDrawn="1"/>
        </p:nvSpPr>
        <p:spPr>
          <a:xfrm>
            <a:off x="584201" y="1745153"/>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ja" sz="6000" b="1" spc="-50" dirty="0">
                <a:ln w="3175">
                  <a:noFill/>
                </a:ln>
                <a:gradFill>
                  <a:gsLst>
                    <a:gs pos="71000">
                      <a:srgbClr val="0078D4">
                        <a:lumMod val="20000"/>
                        <a:lumOff val="80000"/>
                      </a:srgbClr>
                    </a:gs>
                    <a:gs pos="18000">
                      <a:srgbClr val="FFFFFF"/>
                    </a:gs>
                  </a:gsLst>
                  <a:lin ang="3900000" scaled="0"/>
                </a:gradFill>
                <a:latin typeface="+mj-lt"/>
                <a:cs typeface="Segoe UI Semibold"/>
              </a:rPr>
              <a:t>次に学ぶこと</a:t>
            </a:r>
          </a:p>
        </p:txBody>
      </p:sp>
    </p:spTree>
    <p:extLst>
      <p:ext uri="{BB962C8B-B14F-4D97-AF65-F5344CB8AC3E}">
        <p14:creationId xmlns:p14="http://schemas.microsoft.com/office/powerpoint/2010/main" val="138314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guide id="32" pos="384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これは、最終スライドに含めるべき著作権表示です。"/>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ja" sz="700" dirty="0">
                <a:solidFill>
                  <a:schemeClr val="tx1"/>
                </a:solidFill>
                <a:cs typeface="Segoe UI" pitchFamily="34" charset="0"/>
              </a:rPr>
              <a:t>© 著作権:Microsoft Corporation.全著作権所有。 </a:t>
            </a:r>
          </a:p>
        </p:txBody>
      </p:sp>
      <p:pic>
        <p:nvPicPr>
          <p:cNvPr id="5" name="MS logo white - EMF" descr="Microsoft ロゴ ホワイト テキスト バージョン">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
              <a:t>クリックしてマスタータイトルスタイルを編集</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ja"/>
              <a:t>次に：</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クリックして眉毛のスタイルを編集</a:t>
            </a:r>
          </a:p>
        </p:txBody>
      </p:sp>
    </p:spTree>
    <p:extLst>
      <p:ext uri="{BB962C8B-B14F-4D97-AF65-F5344CB8AC3E}">
        <p14:creationId xmlns:p14="http://schemas.microsoft.com/office/powerpoint/2010/main" val="23210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
              <a:t>クリックしてマスタータイトルスタイルを編集</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
              <a:t>クリックしてマスタータイトルスタイルを編集</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
              <a:t>クリックしてマスタータイトルスタイルを編集</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
              <a:t>クリックしてマスタータイトルスタイルを編集</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ja"/>
              <a:t>タイトル、正方形、写真のレイアウト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クリックしてマスターテキストスタイルを編集</a:t>
            </a:r>
          </a:p>
        </p:txBody>
      </p:sp>
      <p:sp>
        <p:nvSpPr>
          <p:cNvPr id="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ja"/>
              <a:t>正方形の写真レイアウトとテキストの小さめ</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
              <a:t>クリックしてマスタータイトルスタイルを編集</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AIスキルフェスト</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33158494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949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ここに写真をドラッグアンドドロップ</a:t>
            </a:r>
            <a:br>
              <a:rPr lang="en-US" dirty="0"/>
            </a:br>
            <a:r>
              <a:rPr lang="ja" dirty="0"/>
              <a:t>するか、下のアイコンをクリックまたはタップ</a:t>
            </a:r>
            <a:br>
              <a:rPr lang="en-US" dirty="0"/>
            </a:br>
            <a:r>
              <a:rPr lang="ja" dirty="0"/>
              <a:t>して挿入します44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議題</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ja"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議題項目</a:t>
            </a:r>
          </a:p>
        </p:txBody>
      </p:sp>
    </p:spTree>
    <p:extLst>
      <p:ext uri="{BB962C8B-B14F-4D97-AF65-F5344CB8AC3E}">
        <p14:creationId xmlns:p14="http://schemas.microsoft.com/office/powerpoint/2010/main" val="410051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ja"/>
              <a:t>タイトル</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ja"/>
              <a:t>タイトル</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
              <a:t>クリックしてマスタータイトルスタイルを編集</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5"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
              <a:t>クリックしてマスターテキストスタイルを編集</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
              <a:t>クリックしてマスタータイトルスタイルを編集</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ja"/>
              <a:t>クリックしてタイトルを編集</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AIスキルフェスト</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42730624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ja"/>
              <a:t>クリックしてタイトルを編集</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ja"/>
              <a:t>スピーカー名</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ja"/>
              <a:t>スピーカー名</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ja" sz="1600" b="0" i="0" u="none" strike="noStrike" kern="1200" cap="none" spc="0" normalizeH="0" baseline="0" noProof="0" dirty="0">
                <a:ln>
                  <a:noFill/>
                </a:ln>
                <a:solidFill>
                  <a:srgbClr val="091F2C"/>
                </a:solidFill>
                <a:effectLst/>
                <a:uLnTx/>
                <a:uFillTx/>
                <a:latin typeface="Segoe UI" panose="020B0502040204020203" pitchFamily="34" charset="0"/>
                <a:cs typeface="Segoe UI" panose="020B0502040204020203" pitchFamily="34" charset="0"/>
              </a:rPr>
              <a:t>活動期間:2025年4月8日〜5月28日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2400" b="0" i="0" u="none" strike="noStrike" kern="1200" cap="none" spc="0" normalizeH="0" baseline="0" noProof="0" dirty="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ja" sz="2800" cap="none" dirty="0">
                <a:solidFill>
                  <a:srgbClr val="091F2C"/>
                </a:solidFill>
                <a:latin typeface="Segoe UI Semibold"/>
              </a:rPr>
              <a:t>次のセッションに登録してください</a:t>
            </a:r>
          </a:p>
        </p:txBody>
      </p:sp>
      <p:pic>
        <p:nvPicPr>
          <p:cNvPr id="6" name="Picture 5" descr="3Dピクセル矢印カーソル">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ja" sz="6000" b="1" spc="-50" dirty="0">
                <a:ln w="3175">
                  <a:noFill/>
                </a:ln>
                <a:gradFill>
                  <a:gsLst>
                    <a:gs pos="40000">
                      <a:srgbClr val="2A446F"/>
                    </a:gs>
                    <a:gs pos="80000">
                      <a:schemeClr val="accent1"/>
                    </a:gs>
                  </a:gsLst>
                  <a:lin ang="3900000" scaled="0"/>
                </a:gradFill>
                <a:latin typeface="Segoe UI Semibold"/>
                <a:cs typeface="Segoe UI Semibold"/>
              </a:rPr>
              <a:t>次に学ぶこと</a:t>
            </a:r>
          </a:p>
        </p:txBody>
      </p:sp>
    </p:spTree>
    <p:extLst>
      <p:ext uri="{BB962C8B-B14F-4D97-AF65-F5344CB8AC3E}">
        <p14:creationId xmlns:p14="http://schemas.microsoft.com/office/powerpoint/2010/main" val="224860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これは、最終スライドに含めるべき著作権表示です。"/>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ja" sz="700" dirty="0">
                <a:solidFill>
                  <a:schemeClr val="tx1"/>
                </a:solidFill>
                <a:cs typeface="Segoe UI" pitchFamily="34" charset="0"/>
              </a:rPr>
              <a:t>© 著作権:Microsoft Corporation.全著作権所有。 </a:t>
            </a:r>
          </a:p>
        </p:txBody>
      </p:sp>
      <p:pic>
        <p:nvPicPr>
          <p:cNvPr id="5" name="MS logo white - EMF" descr="Microsoft ロゴ ホワイト テキスト バージョン">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
              <a:t>クリックしてマスタータイトルスタイルを編集</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ja"/>
              <a:t>次に：</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426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
              <a:t>クリックしてマスタータイトルスタイルを編集</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クリックして眉毛のスタイルを編集</a:t>
            </a:r>
          </a:p>
        </p:txBody>
      </p:sp>
    </p:spTree>
    <p:extLst>
      <p:ext uri="{BB962C8B-B14F-4D97-AF65-F5344CB8AC3E}">
        <p14:creationId xmlns:p14="http://schemas.microsoft.com/office/powerpoint/2010/main" val="2364184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 Placeholder 13">
            <a:extLst>
              <a:ext uri="{FF2B5EF4-FFF2-40B4-BE49-F238E27FC236}">
                <a16:creationId xmlns:a16="http://schemas.microsoft.com/office/drawing/2014/main" id="{22D882D6-E847-5E3E-ED49-ECF94FC312BB}"/>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
        <p:nvSpPr>
          <p:cNvPr id="4" name="Title 1">
            <a:extLst>
              <a:ext uri="{FF2B5EF4-FFF2-40B4-BE49-F238E27FC236}">
                <a16:creationId xmlns:a16="http://schemas.microsoft.com/office/drawing/2014/main" id="{84196D8D-8B2D-D451-6EE2-C7EEC5EBF18C}"/>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5" name="TextBox 4">
            <a:extLst>
              <a:ext uri="{FF2B5EF4-FFF2-40B4-BE49-F238E27FC236}">
                <a16:creationId xmlns:a16="http://schemas.microsoft.com/office/drawing/2014/main" id="{1FE11632-D079-CBE4-61CD-3DF3E1BBAD96}"/>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82AC4EB0-4D63-6F60-936D-CC78DEE97C79}"/>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B2FCE0C8-4359-2B19-D2D4-2468E9E228D1}"/>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06A014DD-5DAE-40EE-8998-EC025A05331C}"/>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21257709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27705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C38B67A9-F24A-73A8-22E6-E3C8606F4E6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88E3D86D-81A6-E0E7-7476-765F276B1728}"/>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A320CED2-9845-A105-B6C9-9561D4B39D7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1293538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EB6AF-1992-2491-DC09-0E577A2576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40535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D960585B-6D10-B49D-3013-1A356A1D818D}"/>
              </a:ext>
            </a:extLst>
          </p:cNvPr>
          <p:cNvSpPr txBox="1">
            <a:spLocks/>
          </p:cNvSpPr>
          <p:nvPr userDrawn="1"/>
        </p:nvSpPr>
        <p:spPr bwMode="white">
          <a:xfrm>
            <a:off x="584200" y="1942485"/>
            <a:ext cx="615216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29AB7195-6F4D-F7F5-C446-62C7B446FD3B}"/>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BF9D2AB0-0CD1-9364-9ED8-A732DF35380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11307017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FEF96-209D-07C9-4729-6230319774A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35799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AIスキルフェスト</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40579338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1011D580-164B-59F0-79BB-F0F25AFBCF38}"/>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1FCAF911-0BB9-52A5-BE85-5023EF6D36DD}"/>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8D4C5BB2-093E-9A4E-8AEB-EFCD08FB2832}"/>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pic>
        <p:nvPicPr>
          <p:cNvPr id="7" name="Picture 6" descr="ピクセル化された虫眼鏡">
            <a:extLst>
              <a:ext uri="{FF2B5EF4-FFF2-40B4-BE49-F238E27FC236}">
                <a16:creationId xmlns:a16="http://schemas.microsoft.com/office/drawing/2014/main" id="{71C979D9-A3D0-AC67-2384-B94A3F29681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2093750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pic>
        <p:nvPicPr>
          <p:cNvPr id="7" name="Picture 6" descr="ピクセル化された虫眼鏡">
            <a:extLst>
              <a:ext uri="{FF2B5EF4-FFF2-40B4-BE49-F238E27FC236}">
                <a16:creationId xmlns:a16="http://schemas.microsoft.com/office/drawing/2014/main" id="{B1695642-AB2C-145F-ADB1-B28A0E019D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522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pic>
        <p:nvPicPr>
          <p:cNvPr id="2" name="MS logo white - EMF" descr="Microsoft ロゴ ホワイト テキスト バージョン">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5" name="Text Placeholder 4">
            <a:extLst>
              <a:ext uri="{FF2B5EF4-FFF2-40B4-BE49-F238E27FC236}">
                <a16:creationId xmlns:a16="http://schemas.microsoft.com/office/drawing/2014/main" id="{6D27357D-C2A1-F90B-D79A-258C57744D63}"/>
              </a:ext>
            </a:extLst>
          </p:cNvPr>
          <p:cNvSpPr>
            <a:spLocks noGrp="1"/>
          </p:cNvSpPr>
          <p:nvPr>
            <p:ph type="body" sz="quarter" idx="12"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クリックして眉毛のスタイルを編集</a:t>
            </a:r>
          </a:p>
        </p:txBody>
      </p:sp>
    </p:spTree>
    <p:extLst>
      <p:ext uri="{BB962C8B-B14F-4D97-AF65-F5344CB8AC3E}">
        <p14:creationId xmlns:p14="http://schemas.microsoft.com/office/powerpoint/2010/main" val="2767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
              <a:t>クリックしてマスタータイトルスタイルを編集</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2516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
              <a:t>クリックしてマスタータイトルスタイルを編集</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
              <a:t>クリックしてマスタータイトルスタイルを編集</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
              <a:t>クリックしてマスタータイトルスタイルを編集</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ja"/>
              <a:t>タイトル、正方形、写真のレイアウト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クリックしてマスターテキストスタイルを編集</a:t>
            </a:r>
          </a:p>
        </p:txBody>
      </p:sp>
      <p:sp>
        <p:nvSpPr>
          <p:cNvPr id="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ja"/>
              <a:t>正方形の写真レイアウトとテキストの小さめ</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
              <a:t>クリックしてマスタータイトルスタイルを編集</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AIスキルフェスト</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pic>
        <p:nvPicPr>
          <p:cNvPr id="6" name="Picture 5" descr="ピクセル化された虫眼鏡">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60158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63" Type="http://schemas.openxmlformats.org/officeDocument/2006/relationships/image" Target="../media/image2.sv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theme" Target="../theme/theme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image" Target="../media/image1.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ja"/>
              <a:t>クリックしてマスタータイトルスタイルを編集</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609" r:id="rId3"/>
    <p:sldLayoutId id="2147485605" r:id="rId4"/>
    <p:sldLayoutId id="2147485610" r:id="rId5"/>
    <p:sldLayoutId id="2147485606" r:id="rId6"/>
    <p:sldLayoutId id="2147485611" r:id="rId7"/>
    <p:sldLayoutId id="2147485607" r:id="rId8"/>
    <p:sldLayoutId id="2147485612" r:id="rId9"/>
    <p:sldLayoutId id="2147485608" r:id="rId10"/>
    <p:sldLayoutId id="2147485451" r:id="rId11"/>
    <p:sldLayoutId id="2147485452" r:id="rId12"/>
    <p:sldLayoutId id="2147485453" r:id="rId13"/>
    <p:sldLayoutId id="2147485631"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629" r:id="rId43"/>
    <p:sldLayoutId id="2147485482" r:id="rId44"/>
    <p:sldLayoutId id="2147485483" r:id="rId45"/>
    <p:sldLayoutId id="2147485484" r:id="rId46"/>
    <p:sldLayoutId id="2147485485" r:id="rId47"/>
    <p:sldLayoutId id="2147485486" r:id="rId48"/>
    <p:sldLayoutId id="2147485487" r:id="rId49"/>
    <p:sldLayoutId id="2147485488" r:id="rId50"/>
    <p:sldLayoutId id="2147485489" r:id="rId51"/>
    <p:sldLayoutId id="2147485490" r:id="rId52"/>
    <p:sldLayoutId id="2147485491" r:id="rId53"/>
    <p:sldLayoutId id="2147485492" r:id="rId54"/>
    <p:sldLayoutId id="2147485493" r:id="rId55"/>
    <p:sldLayoutId id="2147485633" r:id="rId56"/>
    <p:sldLayoutId id="2147485494" r:id="rId57"/>
    <p:sldLayoutId id="2147485495" r:id="rId58"/>
    <p:sldLayoutId id="2147485496" r:id="rId59"/>
    <p:sldLayoutId id="2147485603" r:id="rId60"/>
    <p:sldLayoutId id="214748563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ja"/>
              <a:t>クリックしてマスタータイトルスタイルを編集</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555" r:id="rId11"/>
    <p:sldLayoutId id="2147485556" r:id="rId12"/>
    <p:sldLayoutId id="2147485557" r:id="rId13"/>
    <p:sldLayoutId id="2147485632"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 id="2147485567" r:id="rId24"/>
    <p:sldLayoutId id="2147485568" r:id="rId25"/>
    <p:sldLayoutId id="2147485569" r:id="rId26"/>
    <p:sldLayoutId id="2147485570" r:id="rId27"/>
    <p:sldLayoutId id="2147485571" r:id="rId28"/>
    <p:sldLayoutId id="2147485572" r:id="rId29"/>
    <p:sldLayoutId id="2147485573" r:id="rId30"/>
    <p:sldLayoutId id="2147485574" r:id="rId31"/>
    <p:sldLayoutId id="2147485575" r:id="rId32"/>
    <p:sldLayoutId id="2147485576" r:id="rId33"/>
    <p:sldLayoutId id="2147485577" r:id="rId34"/>
    <p:sldLayoutId id="2147485578" r:id="rId35"/>
    <p:sldLayoutId id="2147485579" r:id="rId36"/>
    <p:sldLayoutId id="2147485580" r:id="rId37"/>
    <p:sldLayoutId id="2147485581" r:id="rId38"/>
    <p:sldLayoutId id="2147485582" r:id="rId39"/>
    <p:sldLayoutId id="2147485583" r:id="rId40"/>
    <p:sldLayoutId id="2147485584" r:id="rId41"/>
    <p:sldLayoutId id="2147485585" r:id="rId42"/>
    <p:sldLayoutId id="2147485586" r:id="rId43"/>
    <p:sldLayoutId id="2147485630" r:id="rId44"/>
    <p:sldLayoutId id="2147485587" r:id="rId45"/>
    <p:sldLayoutId id="2147485588" r:id="rId46"/>
    <p:sldLayoutId id="2147485589" r:id="rId47"/>
    <p:sldLayoutId id="2147485590" r:id="rId48"/>
    <p:sldLayoutId id="2147485591" r:id="rId49"/>
    <p:sldLayoutId id="2147485592" r:id="rId50"/>
    <p:sldLayoutId id="2147485593" r:id="rId51"/>
    <p:sldLayoutId id="2147485594" r:id="rId52"/>
    <p:sldLayoutId id="2147485595" r:id="rId53"/>
    <p:sldLayoutId id="2147485596" r:id="rId54"/>
    <p:sldLayoutId id="2147485597" r:id="rId55"/>
    <p:sldLayoutId id="2147485634" r:id="rId56"/>
    <p:sldLayoutId id="2147485598" r:id="rId57"/>
    <p:sldLayoutId id="2147485599" r:id="rId58"/>
    <p:sldLayoutId id="2147485600" r:id="rId59"/>
    <p:sldLayoutId id="2147485602"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17.xml"/><Relationship Id="rId7" Type="http://schemas.openxmlformats.org/officeDocument/2006/relationships/image" Target="../media/image71.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66.png"/><Relationship Id="rId5" Type="http://schemas.openxmlformats.org/officeDocument/2006/relationships/image" Target="../media/image70.png"/><Relationship Id="rId4" Type="http://schemas.openxmlformats.org/officeDocument/2006/relationships/notesSlide" Target="../notesSlides/notesSlide10.xml"/><Relationship Id="rId9" Type="http://schemas.openxmlformats.org/officeDocument/2006/relationships/image" Target="../media/image72.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7.png"/><Relationship Id="rId3" Type="http://schemas.openxmlformats.org/officeDocument/2006/relationships/tags" Target="../tags/tag5.xml"/><Relationship Id="rId7" Type="http://schemas.openxmlformats.org/officeDocument/2006/relationships/notesSlide" Target="../notesSlides/notesSlide11.xml"/><Relationship Id="rId12" Type="http://schemas.openxmlformats.org/officeDocument/2006/relationships/image" Target="../media/image76.png"/><Relationship Id="rId2" Type="http://schemas.openxmlformats.org/officeDocument/2006/relationships/tags" Target="../tags/tag4.xml"/><Relationship Id="rId16" Type="http://schemas.openxmlformats.org/officeDocument/2006/relationships/image" Target="../media/image72.png"/><Relationship Id="rId1" Type="http://schemas.openxmlformats.org/officeDocument/2006/relationships/tags" Target="../tags/tag3.xml"/><Relationship Id="rId6" Type="http://schemas.openxmlformats.org/officeDocument/2006/relationships/slideLayout" Target="../slideLayouts/slideLayout17.xml"/><Relationship Id="rId11" Type="http://schemas.openxmlformats.org/officeDocument/2006/relationships/image" Target="../media/image75.png"/><Relationship Id="rId5" Type="http://schemas.openxmlformats.org/officeDocument/2006/relationships/tags" Target="../tags/tag7.xml"/><Relationship Id="rId15" Type="http://schemas.openxmlformats.org/officeDocument/2006/relationships/image" Target="../media/image65.png"/><Relationship Id="rId10" Type="http://schemas.openxmlformats.org/officeDocument/2006/relationships/image" Target="../media/image74.png"/><Relationship Id="rId4" Type="http://schemas.openxmlformats.org/officeDocument/2006/relationships/tags" Target="../tags/tag6.xml"/><Relationship Id="rId9" Type="http://schemas.openxmlformats.org/officeDocument/2006/relationships/image" Target="../media/image73.png"/><Relationship Id="rId1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hyperlink" Target="https://aka.ms/WTI" TargetMode="External"/><Relationship Id="rId5" Type="http://schemas.openxmlformats.org/officeDocument/2006/relationships/hyperlink" Target="https://www.microsoft.com/en-us/worklab/work-trend-index/will-ai-fix-work" TargetMode="External"/><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65.png"/><Relationship Id="rId2" Type="http://schemas.openxmlformats.org/officeDocument/2006/relationships/slideLayout" Target="../slideLayouts/slideLayout17.xml"/><Relationship Id="rId1" Type="http://schemas.openxmlformats.org/officeDocument/2006/relationships/tags" Target="../tags/tag8.xml"/><Relationship Id="rId6" Type="http://schemas.openxmlformats.org/officeDocument/2006/relationships/image" Target="../media/image66.png"/><Relationship Id="rId5" Type="http://schemas.openxmlformats.org/officeDocument/2006/relationships/image" Target="../media/image71.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6.xml"/><Relationship Id="rId7" Type="http://schemas.openxmlformats.org/officeDocument/2006/relationships/image" Target="../media/image85.png"/><Relationship Id="rId2" Type="http://schemas.openxmlformats.org/officeDocument/2006/relationships/slideLayout" Target="../slideLayouts/slideLayout55.xml"/><Relationship Id="rId1" Type="http://schemas.openxmlformats.org/officeDocument/2006/relationships/tags" Target="../tags/tag9.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1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hyperlink" Target="https://customers.microsoft.com/en-us/story/1813696493334607461-finastra-microsoft-copilot-for-microsoft-365-professional-services-en-united-kingdom" TargetMode="Externa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66.png"/><Relationship Id="rId2" Type="http://schemas.openxmlformats.org/officeDocument/2006/relationships/slideLayout" Target="../slideLayouts/slideLayout17.xml"/><Relationship Id="rId1" Type="http://schemas.openxmlformats.org/officeDocument/2006/relationships/tags" Target="../tags/tag10.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89.png"/><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7.xml"/><Relationship Id="rId5" Type="http://schemas.openxmlformats.org/officeDocument/2006/relationships/image" Target="../media/image60.png"/><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54.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image" Target="../media/image72.png"/><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8" Type="http://schemas.openxmlformats.org/officeDocument/2006/relationships/image" Target="../media/image94.png"/><Relationship Id="rId3" Type="http://schemas.microsoft.com/office/2007/relationships/media" Target="../media/media2.mp4"/><Relationship Id="rId7" Type="http://schemas.openxmlformats.org/officeDocument/2006/relationships/image" Target="../media/image9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7.xml"/><Relationship Id="rId11" Type="http://schemas.openxmlformats.org/officeDocument/2006/relationships/image" Target="../media/image97.png"/><Relationship Id="rId5" Type="http://schemas.openxmlformats.org/officeDocument/2006/relationships/slideLayout" Target="../slideLayouts/slideLayout11.xml"/><Relationship Id="rId10" Type="http://schemas.openxmlformats.org/officeDocument/2006/relationships/image" Target="../media/image96.png"/><Relationship Id="rId4" Type="http://schemas.openxmlformats.org/officeDocument/2006/relationships/video" Target="../media/media2.mp4"/><Relationship Id="rId9" Type="http://schemas.openxmlformats.org/officeDocument/2006/relationships/image" Target="../media/image95.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54.xml"/><Relationship Id="rId5" Type="http://schemas.openxmlformats.org/officeDocument/2006/relationships/hyperlink" Target="https://copilot.microsoft.com/" TargetMode="External"/><Relationship Id="rId4" Type="http://schemas.openxmlformats.org/officeDocument/2006/relationships/image" Target="../media/image9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notesSlide" Target="../notesSlides/notesSlide3.xml"/><Relationship Id="rId1" Type="http://schemas.openxmlformats.org/officeDocument/2006/relationships/slideLayout" Target="../slideLayouts/slideLayout43.xml"/><Relationship Id="rId5" Type="http://schemas.openxmlformats.org/officeDocument/2006/relationships/image" Target="../media/image59.png"/><Relationship Id="rId4" Type="http://schemas.openxmlformats.org/officeDocument/2006/relationships/image" Target="../media/image58.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31.xml"/><Relationship Id="rId7" Type="http://schemas.openxmlformats.org/officeDocument/2006/relationships/image" Target="../media/image65.png"/><Relationship Id="rId2" Type="http://schemas.openxmlformats.org/officeDocument/2006/relationships/slideLayout" Target="../slideLayouts/slideLayout17.xml"/><Relationship Id="rId1" Type="http://schemas.openxmlformats.org/officeDocument/2006/relationships/tags" Target="../tags/tag11.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2.svg"/><Relationship Id="rId4" Type="http://schemas.openxmlformats.org/officeDocument/2006/relationships/image" Target="../media/image98.png"/><Relationship Id="rId9" Type="http://schemas.openxmlformats.org/officeDocument/2006/relationships/image" Target="../media/image10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4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sv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65.png"/><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14A1-2C81-7317-D7F5-C2BA1EE69F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58D90B-9ABE-633D-5EAA-CDB670616CB9}"/>
              </a:ext>
            </a:extLst>
          </p:cNvPr>
          <p:cNvSpPr>
            <a:spLocks noGrp="1"/>
          </p:cNvSpPr>
          <p:nvPr>
            <p:ph type="title" idx="4294967295"/>
          </p:nvPr>
        </p:nvSpPr>
        <p:spPr>
          <a:xfrm>
            <a:off x="0" y="-641350"/>
            <a:ext cx="11017250" cy="554037"/>
          </a:xfrm>
          <a:noFill/>
        </p:spPr>
        <p:txBody>
          <a:bodyPr/>
          <a:lstStyle/>
          <a:p>
            <a:r>
              <a:rPr lang="ja" noProof="0" dirty="0">
                <a:solidFill>
                  <a:srgbClr val="F1EFEF"/>
                </a:solidFill>
              </a:rPr>
              <a:t>Microsoft AI スキル フェスト</a:t>
            </a:r>
          </a:p>
        </p:txBody>
      </p:sp>
    </p:spTree>
    <p:extLst>
      <p:ext uri="{BB962C8B-B14F-4D97-AF65-F5344CB8AC3E}">
        <p14:creationId xmlns:p14="http://schemas.microsoft.com/office/powerpoint/2010/main" val="21142208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0049A-52A4-E1D6-A90C-6EA5F4828AC4}"/>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E6711233-0E76-4503-E513-DDD43B58AD1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5390"/>
            <a:ext cx="2045127" cy="1812182"/>
          </a:xfrm>
          <a:prstGeom prst="rect">
            <a:avLst/>
          </a:prstGeom>
        </p:spPr>
      </p:pic>
      <p:sp>
        <p:nvSpPr>
          <p:cNvPr id="37" name="Rectangle 36" descr="「AIとは何か」という問いを投げかける言葉のビジュアライゼーションのスクリーンショットは、ジェネレーティブAIの3つの主要な側面を説明しています:人間のような言語を理解して生成するLLM(言語モデル)によって駆動される、ユーザーが入力するとAIが応答を生成するプロンプトを通じて機能すること、そしてユーザーの入力に基づいてテキストや画像を含む新しいコンテンツを作成すること。 ">
            <a:extLst>
              <a:ext uri="{FF2B5EF4-FFF2-40B4-BE49-F238E27FC236}">
                <a16:creationId xmlns:a16="http://schemas.microsoft.com/office/drawing/2014/main" id="{C2E46273-BFF2-0D06-4A86-81170FC51421}"/>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6BD66D1-93AF-6845-C4DB-1A4313A1F6B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rot="10800000">
            <a:off x="0" y="0"/>
            <a:ext cx="2095500" cy="1371600"/>
          </a:xfrm>
          <a:prstGeom prst="rect">
            <a:avLst/>
          </a:prstGeom>
        </p:spPr>
      </p:pic>
      <p:sp>
        <p:nvSpPr>
          <p:cNvPr id="47" name="Title 46">
            <a:extLst>
              <a:ext uri="{FF2B5EF4-FFF2-40B4-BE49-F238E27FC236}">
                <a16:creationId xmlns:a16="http://schemas.microsoft.com/office/drawing/2014/main" id="{D0E3CDF1-86D8-9874-AF48-143954D22757}"/>
              </a:ext>
            </a:extLst>
          </p:cNvPr>
          <p:cNvSpPr>
            <a:spLocks noGrp="1"/>
          </p:cNvSpPr>
          <p:nvPr>
            <p:ph type="title"/>
          </p:nvPr>
        </p:nvSpPr>
        <p:spPr>
          <a:xfrm>
            <a:off x="529504" y="2926997"/>
            <a:ext cx="3709436" cy="553998"/>
          </a:xfrm>
        </p:spPr>
        <p:txBody>
          <a:bodyPr/>
          <a:lstStyle/>
          <a:p>
            <a:r>
              <a:rPr lang="ja" noProof="0" dirty="0"/>
              <a:t>AIとは?</a:t>
            </a:r>
          </a:p>
        </p:txBody>
      </p:sp>
      <p:sp>
        <p:nvSpPr>
          <p:cNvPr id="54" name="2. Slide Title">
            <a:extLst>
              <a:ext uri="{FF2B5EF4-FFF2-40B4-BE49-F238E27FC236}">
                <a16:creationId xmlns:a16="http://schemas.microsoft.com/office/drawing/2014/main" id="{C49990C9-B0D7-32C4-04C2-C22A5202F74E}"/>
              </a:ext>
            </a:extLst>
          </p:cNvPr>
          <p:cNvSpPr txBox="1">
            <a:spLocks/>
          </p:cNvSpPr>
          <p:nvPr>
            <p:custDataLst>
              <p:tags r:id="rId1"/>
            </p:custDataLst>
          </p:nvPr>
        </p:nvSpPr>
        <p:spPr>
          <a:xfrm>
            <a:off x="5274122" y="5408450"/>
            <a:ext cx="6098992" cy="640183"/>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dirty="0">
                <a:ln w="6350" cap="flat">
                  <a:noFill/>
                  <a:miter lim="800000"/>
                </a:ln>
                <a:effectLst/>
                <a:uLnTx/>
                <a:uFillTx/>
                <a:ea typeface="+mj-ea"/>
                <a:cs typeface="+mj-cs"/>
              </a:rPr>
              <a:t>Microsoft Copilot は、現在利用可能な AI を活用した生産性向上ツールの 1 つです </a:t>
            </a:r>
          </a:p>
        </p:txBody>
      </p:sp>
      <p:pic>
        <p:nvPicPr>
          <p:cNvPr id="55" name="Picture 2">
            <a:extLst>
              <a:ext uri="{FF2B5EF4-FFF2-40B4-BE49-F238E27FC236}">
                <a16:creationId xmlns:a16="http://schemas.microsoft.com/office/drawing/2014/main" id="{5BEE55B5-97C7-F30F-2A15-F6DA32AF5546}"/>
              </a:ext>
              <a:ext uri="{C183D7F6-B498-43B3-948B-1728B52AA6E4}">
                <adec:decorative xmlns:adec="http://schemas.microsoft.com/office/drawing/2017/decorative" val="1"/>
              </a:ext>
            </a:extLst>
          </p:cNvPr>
          <p:cNvPicPr>
            <a:picLocks noChangeAspect="1" noChangeArrowheads="1"/>
          </p:cNvPicPr>
          <p:nvPr/>
        </p:nvPicPr>
        <p:blipFill>
          <a:blip r:embed="rId7" cstate="screen">
            <a:alphaModFix/>
            <a:extLst>
              <a:ext uri="{28A0092B-C50C-407E-A947-70E740481C1C}">
                <a14:useLocalDpi xmlns:a14="http://schemas.microsoft.com/office/drawing/2010/main"/>
              </a:ext>
            </a:extLst>
          </a:blip>
          <a:srcRect/>
          <a:stretch>
            <a:fillRect/>
          </a:stretch>
        </p:blipFill>
        <p:spPr bwMode="auto">
          <a:xfrm>
            <a:off x="4550022" y="5408450"/>
            <a:ext cx="556211" cy="55399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ジェネレーティブAIは、人間のような言語を理解し生成するLLM(Language Models)によって駆動されること、ユーザーが入力するとAIが応答を生成するプロンプトを通じて動作すること、そしてユーザーの入力に基づいてテキストや画像を含む新しいコンテンツを作成すること、という3つの主要な側面の単語の視覚化のオブジェクトです。 ">
            <a:extLst>
              <a:ext uri="{FF2B5EF4-FFF2-40B4-BE49-F238E27FC236}">
                <a16:creationId xmlns:a16="http://schemas.microsoft.com/office/drawing/2014/main" id="{551F1CCC-3F48-F42C-CA43-9714C50F4543}"/>
              </a:ext>
            </a:extLst>
          </p:cNvPr>
          <p:cNvGrpSpPr/>
          <p:nvPr/>
        </p:nvGrpSpPr>
        <p:grpSpPr>
          <a:xfrm>
            <a:off x="4550022" y="2091958"/>
            <a:ext cx="6823092" cy="2797079"/>
            <a:chOff x="4550022" y="2091958"/>
            <a:chExt cx="6823092" cy="2797079"/>
          </a:xfrm>
        </p:grpSpPr>
        <p:sp>
          <p:nvSpPr>
            <p:cNvPr id="2" name="TextBox 1">
              <a:extLst>
                <a:ext uri="{FF2B5EF4-FFF2-40B4-BE49-F238E27FC236}">
                  <a16:creationId xmlns:a16="http://schemas.microsoft.com/office/drawing/2014/main" id="{C94CE649-0A0F-4DD7-0F4E-039659CC3E10}"/>
                </a:ext>
              </a:extLst>
            </p:cNvPr>
            <p:cNvSpPr txBox="1">
              <a:spLocks/>
            </p:cNvSpPr>
            <p:nvPr>
              <p:custDataLst>
                <p:tags r:id="rId2"/>
              </p:custDataLst>
            </p:nvPr>
          </p:nvSpPr>
          <p:spPr>
            <a:xfrm>
              <a:off x="5172187" y="2144033"/>
              <a:ext cx="6200927" cy="2569934"/>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Clr>
                  <a:schemeClr val="tx1"/>
                </a:buClr>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Clr>
                  <a:schemeClr val="tx1"/>
                </a:buClr>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Clr>
                  <a:schemeClr val="tx1"/>
                </a:buClr>
                <a:buSzPct val="100000"/>
                <a:buFont typeface="Arial" panose="020B0604020202020204" pitchFamily="34" charset="0"/>
                <a:buChar char="›"/>
                <a:defRPr sz="1600">
                  <a:cs typeface="Arial" panose="020B0604020202020204" pitchFamily="34" charset="0"/>
                </a:defRPr>
              </a:lvl5pPr>
              <a:lvl6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6pPr>
              <a:lvl7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7pPr>
              <a:lvl8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8pPr>
              <a:lvl9pPr marL="914400" indent="0">
                <a:lnSpc>
                  <a:spcPct val="100000"/>
                </a:lnSpc>
                <a:spcBef>
                  <a:spcPts val="0"/>
                </a:spcBef>
                <a:spcAft>
                  <a:spcPts val="300"/>
                </a:spcAft>
                <a:buSzPct val="100000"/>
                <a:buFont typeface="Arial" panose="020B0604020202020204" pitchFamily="34" charset="0"/>
                <a:buNone/>
                <a:defRPr sz="1600">
                  <a:cs typeface="Arial" panose="020B0604020202020204" pitchFamily="34" charset="0"/>
                </a:defRPr>
              </a:lvl9pPr>
            </a:lstStyle>
            <a:p>
              <a:pPr marR="0" lvl="0" algn="l" defTabSz="914400" rtl="0" eaLnBrk="1" fontAlgn="auto" latinLnBrk="0" hangingPunct="1">
                <a:lnSpc>
                  <a:spcPct val="100000"/>
                </a:lnSpc>
                <a:spcBef>
                  <a:spcPct val="100000"/>
                </a:spcBef>
                <a:spcAft>
                  <a:spcPts val="300"/>
                </a:spcAft>
                <a:buClrTx/>
                <a:buSzTx/>
                <a:buNone/>
                <a:tabLst/>
                <a:defRPr/>
              </a:pPr>
              <a:r>
                <a:rPr lang="ja" sz="1800" noProof="0" dirty="0">
                  <a:latin typeface="+mj-lt"/>
                </a:rPr>
                <a:t>LLMを搭載</a:t>
              </a:r>
              <a:r>
                <a:rPr lang="ja" sz="1800" noProof="0" dirty="0"/>
                <a:t>: </a:t>
              </a:r>
              <a:br>
                <a:rPr lang="en-US" sz="1800" noProof="0" dirty="0"/>
              </a:br>
              <a:r>
                <a:rPr lang="ja" sz="1800" noProof="0" dirty="0"/>
                <a:t>膨大なデータでトレーニングされたAIモデルにより、人間のような言語を理解して生成</a:t>
              </a:r>
            </a:p>
            <a:p>
              <a:pPr marR="0" lvl="0" algn="l" defTabSz="914400" rtl="0" eaLnBrk="1" fontAlgn="auto" latinLnBrk="0" hangingPunct="1">
                <a:lnSpc>
                  <a:spcPct val="100000"/>
                </a:lnSpc>
                <a:spcBef>
                  <a:spcPct val="100000"/>
                </a:spcBef>
                <a:spcAft>
                  <a:spcPts val="300"/>
                </a:spcAft>
                <a:buClrTx/>
                <a:buSzTx/>
                <a:buNone/>
                <a:tabLst/>
                <a:defRPr/>
              </a:pPr>
              <a:r>
                <a:rPr lang="ja" sz="1800" noProof="0" dirty="0">
                  <a:latin typeface="+mj-lt"/>
                </a:rPr>
                <a:t>プロンプトを通じて機能: </a:t>
              </a:r>
              <a:br>
                <a:rPr lang="en-US" sz="1800" noProof="0" dirty="0">
                  <a:latin typeface="+mj-lt"/>
                </a:rPr>
              </a:br>
              <a:r>
                <a:rPr lang="ja" sz="1800" noProof="0" dirty="0"/>
                <a:t>ユーザーが入力し、AIが応答を生成します</a:t>
              </a:r>
            </a:p>
            <a:p>
              <a:pPr marR="0" lvl="0" algn="l" defTabSz="914400" rtl="0" eaLnBrk="1" fontAlgn="auto" latinLnBrk="0" hangingPunct="1">
                <a:lnSpc>
                  <a:spcPct val="100000"/>
                </a:lnSpc>
                <a:spcBef>
                  <a:spcPct val="100000"/>
                </a:spcBef>
                <a:spcAft>
                  <a:spcPts val="300"/>
                </a:spcAft>
                <a:buClrTx/>
                <a:buSzTx/>
                <a:buNone/>
                <a:tabLst/>
                <a:defRPr/>
              </a:pPr>
              <a:r>
                <a:rPr lang="ja" sz="1800" noProof="0" dirty="0">
                  <a:latin typeface="+mj-lt"/>
                </a:rPr>
                <a:t>新しいコンテンツの作成</a:t>
              </a:r>
              <a:r>
                <a:rPr lang="ja" sz="1800" noProof="0" dirty="0"/>
                <a:t>: </a:t>
              </a:r>
              <a:br>
                <a:rPr lang="en-US" sz="1800" noProof="0" dirty="0"/>
              </a:br>
              <a:r>
                <a:rPr lang="ja" sz="1800" noProof="0" dirty="0"/>
                <a:t>ユーザー入力に基づいてテキストや画像などを生成します</a:t>
              </a:r>
            </a:p>
          </p:txBody>
        </p:sp>
        <p:grpSp>
          <p:nvGrpSpPr>
            <p:cNvPr id="7" name="Group 6">
              <a:extLst>
                <a:ext uri="{FF2B5EF4-FFF2-40B4-BE49-F238E27FC236}">
                  <a16:creationId xmlns:a16="http://schemas.microsoft.com/office/drawing/2014/main" id="{07F21E93-7AF8-5BAC-DB55-1AD5D54BBA97}"/>
                </a:ext>
              </a:extLst>
            </p:cNvPr>
            <p:cNvGrpSpPr/>
            <p:nvPr/>
          </p:nvGrpSpPr>
          <p:grpSpPr>
            <a:xfrm>
              <a:off x="4550022" y="2091958"/>
              <a:ext cx="714405" cy="2797079"/>
              <a:chOff x="385078" y="2091395"/>
              <a:chExt cx="714405" cy="3129411"/>
            </a:xfrm>
          </p:grpSpPr>
          <p:sp>
            <p:nvSpPr>
              <p:cNvPr id="8" name="TextBox 7">
                <a:extLst>
                  <a:ext uri="{FF2B5EF4-FFF2-40B4-BE49-F238E27FC236}">
                    <a16:creationId xmlns:a16="http://schemas.microsoft.com/office/drawing/2014/main" id="{6105ECB6-3FE5-5AC5-56BA-7CD43AD286BE}"/>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0" name="TextBox 9">
                <a:extLst>
                  <a:ext uri="{FF2B5EF4-FFF2-40B4-BE49-F238E27FC236}">
                    <a16:creationId xmlns:a16="http://schemas.microsoft.com/office/drawing/2014/main" id="{9197D750-1D45-C1EF-0D3A-38927EFB2B53}"/>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 name="TextBox 10">
                <a:extLst>
                  <a:ext uri="{FF2B5EF4-FFF2-40B4-BE49-F238E27FC236}">
                    <a16:creationId xmlns:a16="http://schemas.microsoft.com/office/drawing/2014/main" id="{B6C2CACC-5F2A-D5E4-D6B8-092F840B539D}"/>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grpSp>
      </p:grpSp>
      <p:sp>
        <p:nvSpPr>
          <p:cNvPr id="15" name="TextBox 14">
            <a:extLst>
              <a:ext uri="{FF2B5EF4-FFF2-40B4-BE49-F238E27FC236}">
                <a16:creationId xmlns:a16="http://schemas.microsoft.com/office/drawing/2014/main" id="{C0CA0738-0F99-038E-0598-F21DFFC98EDB}"/>
              </a:ext>
            </a:extLst>
          </p:cNvPr>
          <p:cNvSpPr txBox="1"/>
          <p:nvPr/>
        </p:nvSpPr>
        <p:spPr>
          <a:xfrm>
            <a:off x="4550022" y="1316949"/>
            <a:ext cx="6814456" cy="400110"/>
          </a:xfrm>
          <a:prstGeom prst="rect">
            <a:avLst/>
          </a:prstGeom>
          <a:noFill/>
        </p:spPr>
        <p:txBody>
          <a:bodyPr wrap="square">
            <a:spAutoFit/>
          </a:bodyPr>
          <a:lstStyle/>
          <a:p>
            <a:pPr marL="0" marR="0" lvl="0" indent="0" algn="l" defTabSz="914400" rtl="0" eaLnBrk="1" fontAlgn="auto" latinLnBrk="0" hangingPunct="1">
              <a:lnSpc>
                <a:spcPct val="100000"/>
              </a:lnSpc>
              <a:spcBef>
                <a:spcPct val="100000"/>
              </a:spcBef>
              <a:spcAft>
                <a:spcPts val="300"/>
              </a:spcAft>
              <a:buClrTx/>
              <a:buSzTx/>
              <a:buFont typeface="Segoe UI" panose="020B0502040204020203" pitchFamily="34" charset="0"/>
              <a:buChar char="​"/>
              <a:tabLst/>
              <a:defRPr/>
            </a:pPr>
            <a:r>
              <a:rPr kumimoji="0" lang="ja" sz="2000" i="0" u="none" strike="noStrike" kern="1200" cap="none" spc="0" normalizeH="0" baseline="0" noProof="0" dirty="0">
                <a:ln>
                  <a:noFill/>
                </a:ln>
                <a:effectLst/>
                <a:uLnTx/>
                <a:uFillTx/>
                <a:latin typeface="+mj-lt"/>
                <a:ea typeface="+mn-ea"/>
                <a:cs typeface="Arial" panose="020B0604020202020204" pitchFamily="34" charset="0"/>
              </a:rPr>
              <a:t>ジェネレーティブAIについて知っておくべき </a:t>
            </a:r>
            <a:r>
              <a:rPr kumimoji="0" lang="ja" sz="2000" b="1" i="0" u="none" strike="noStrike" kern="1200" cap="none" spc="0" normalizeH="0" baseline="0" noProof="0" dirty="0">
                <a:ln>
                  <a:noFill/>
                </a:ln>
                <a:effectLst/>
                <a:uLnTx/>
                <a:uFillTx/>
                <a:latin typeface="+mj-lt"/>
                <a:ea typeface="+mn-ea"/>
                <a:cs typeface="Arial" panose="020B0604020202020204" pitchFamily="34" charset="0"/>
              </a:rPr>
              <a:t> 3つのこと </a:t>
            </a:r>
          </a:p>
        </p:txBody>
      </p:sp>
      <p:pic>
        <p:nvPicPr>
          <p:cNvPr id="18" name="Picture 17">
            <a:extLst>
              <a:ext uri="{FF2B5EF4-FFF2-40B4-BE49-F238E27FC236}">
                <a16:creationId xmlns:a16="http://schemas.microsoft.com/office/drawing/2014/main" id="{0AF0E139-B940-EE76-58C2-0D6DDE9BD352}"/>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flipH="1">
            <a:off x="-8231" y="4240853"/>
            <a:ext cx="1371601" cy="2653726"/>
          </a:xfrm>
          <a:prstGeom prst="rect">
            <a:avLst/>
          </a:prstGeom>
        </p:spPr>
      </p:pic>
      <p:pic>
        <p:nvPicPr>
          <p:cNvPr id="20" name="Picture 19">
            <a:extLst>
              <a:ext uri="{FF2B5EF4-FFF2-40B4-BE49-F238E27FC236}">
                <a16:creationId xmlns:a16="http://schemas.microsoft.com/office/drawing/2014/main" id="{6C355CC9-EABC-5D8C-73F2-ACCA7465D919}"/>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rot="5400000">
            <a:off x="830187" y="5859836"/>
            <a:ext cx="1082829" cy="966093"/>
          </a:xfrm>
          <a:prstGeom prst="rect">
            <a:avLst/>
          </a:prstGeom>
        </p:spPr>
      </p:pic>
    </p:spTree>
    <p:extLst>
      <p:ext uri="{BB962C8B-B14F-4D97-AF65-F5344CB8AC3E}">
        <p14:creationId xmlns:p14="http://schemas.microsoft.com/office/powerpoint/2010/main" val="41377155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EF8EA-60C2-1EE4-7724-0E2CED042741}"/>
            </a:ext>
          </a:extLst>
        </p:cNvPr>
        <p:cNvGrpSpPr/>
        <p:nvPr/>
      </p:nvGrpSpPr>
      <p:grpSpPr>
        <a:xfrm>
          <a:off x="0" y="0"/>
          <a:ext cx="0" cy="0"/>
          <a:chOff x="0" y="0"/>
          <a:chExt cx="0" cy="0"/>
        </a:xfrm>
      </p:grpSpPr>
      <p:sp>
        <p:nvSpPr>
          <p:cNvPr id="10" name="Rectangle 9" descr="「AIの使用例は何ですか?」という質問をする単語の視覚化のスクリーンショット">
            <a:extLst>
              <a:ext uri="{FF2B5EF4-FFF2-40B4-BE49-F238E27FC236}">
                <a16:creationId xmlns:a16="http://schemas.microsoft.com/office/drawing/2014/main" id="{E9EDFEAF-075B-66D8-69FD-54E87399B7F8}"/>
              </a:ext>
            </a:extLst>
          </p:cNvPr>
          <p:cNvSpPr/>
          <p:nvPr/>
        </p:nvSpPr>
        <p:spPr bwMode="auto">
          <a:xfrm>
            <a:off x="1" y="-26298"/>
            <a:ext cx="3989070" cy="6884297"/>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3D19FD9A-D626-A435-4388-BE28A876EE30}"/>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rot="10800000">
            <a:off x="0" y="0"/>
            <a:ext cx="2095500" cy="1371600"/>
          </a:xfrm>
          <a:prstGeom prst="rect">
            <a:avLst/>
          </a:prstGeom>
        </p:spPr>
      </p:pic>
      <p:sp>
        <p:nvSpPr>
          <p:cNvPr id="12" name="Title 46">
            <a:extLst>
              <a:ext uri="{FF2B5EF4-FFF2-40B4-BE49-F238E27FC236}">
                <a16:creationId xmlns:a16="http://schemas.microsoft.com/office/drawing/2014/main" id="{2CB6A0F7-3C8B-F098-11EB-EF431487F82C}"/>
              </a:ext>
              <a:ext uri="{C183D7F6-B498-43B3-948B-1728B52AA6E4}">
                <adec:decorative xmlns:adec="http://schemas.microsoft.com/office/drawing/2017/decorative" val="0"/>
              </a:ext>
            </a:extLst>
          </p:cNvPr>
          <p:cNvSpPr>
            <a:spLocks noGrp="1"/>
          </p:cNvSpPr>
          <p:nvPr>
            <p:ph type="title"/>
          </p:nvPr>
        </p:nvSpPr>
        <p:spPr>
          <a:xfrm>
            <a:off x="529504" y="2648011"/>
            <a:ext cx="3459567" cy="1661993"/>
          </a:xfrm>
        </p:spPr>
        <p:txBody>
          <a:bodyPr/>
          <a:lstStyle/>
          <a:p>
            <a:r>
              <a:rPr lang="ja" noProof="0" dirty="0"/>
              <a:t>AIの活用例を教えてください。</a:t>
            </a:r>
          </a:p>
        </p:txBody>
      </p:sp>
      <p:sp>
        <p:nvSpPr>
          <p:cNvPr id="28" name="2. Slide Title">
            <a:extLst>
              <a:ext uri="{FF2B5EF4-FFF2-40B4-BE49-F238E27FC236}">
                <a16:creationId xmlns:a16="http://schemas.microsoft.com/office/drawing/2014/main" id="{EE2EECD0-F622-9BC4-3C3F-DB2C3A2ABA1C}"/>
              </a:ext>
            </a:extLst>
          </p:cNvPr>
          <p:cNvSpPr txBox="1">
            <a:spLocks/>
          </p:cNvSpPr>
          <p:nvPr>
            <p:custDataLst>
              <p:tags r:id="rId1"/>
            </p:custDataLst>
          </p:nvPr>
        </p:nvSpPr>
        <p:spPr>
          <a:xfrm>
            <a:off x="4428910" y="44193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dirty="0">
                <a:ln w="6350" cap="flat">
                  <a:noFill/>
                  <a:miter lim="800000"/>
                </a:ln>
                <a:effectLst/>
                <a:uLnTx/>
                <a:uFillTx/>
                <a:ea typeface="+mj-ea"/>
                <a:cs typeface="+mj-cs"/>
              </a:rPr>
              <a:t>今日のジェネレーティブAIの例にはどのようなものがありますか?</a:t>
            </a:r>
          </a:p>
        </p:txBody>
      </p:sp>
      <p:grpSp>
        <p:nvGrpSpPr>
          <p:cNvPr id="51" name="Group 50" descr="Copilot を使用したプロフェッショナルなメールの下書きのスクリーンショット。">
            <a:extLst>
              <a:ext uri="{FF2B5EF4-FFF2-40B4-BE49-F238E27FC236}">
                <a16:creationId xmlns:a16="http://schemas.microsoft.com/office/drawing/2014/main" id="{F212CE49-2058-9F70-DC3C-46B62DAB4EDF}"/>
              </a:ext>
            </a:extLst>
          </p:cNvPr>
          <p:cNvGrpSpPr/>
          <p:nvPr/>
        </p:nvGrpSpPr>
        <p:grpSpPr>
          <a:xfrm>
            <a:off x="4616015" y="945642"/>
            <a:ext cx="3277165" cy="1940979"/>
            <a:chOff x="5140004" y="1273956"/>
            <a:chExt cx="2973741" cy="1663437"/>
          </a:xfrm>
        </p:grpSpPr>
        <p:pic>
          <p:nvPicPr>
            <p:cNvPr id="33" name="Picture 32">
              <a:extLst>
                <a:ext uri="{FF2B5EF4-FFF2-40B4-BE49-F238E27FC236}">
                  <a16:creationId xmlns:a16="http://schemas.microsoft.com/office/drawing/2014/main" id="{D0F92FB9-88F2-3F30-924E-C341865A1B06}"/>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5433005" y="1325532"/>
              <a:ext cx="2352345" cy="1501957"/>
            </a:xfrm>
            <a:prstGeom prst="rect">
              <a:avLst/>
            </a:prstGeom>
          </p:spPr>
        </p:pic>
        <p:pic>
          <p:nvPicPr>
            <p:cNvPr id="9" name="Picture 8">
              <a:extLst>
                <a:ext uri="{FF2B5EF4-FFF2-40B4-BE49-F238E27FC236}">
                  <a16:creationId xmlns:a16="http://schemas.microsoft.com/office/drawing/2014/main" id="{3D007A47-EFAC-7202-356D-06038102F3E1}"/>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5140004" y="1273956"/>
              <a:ext cx="2973741" cy="1663437"/>
            </a:xfrm>
            <a:prstGeom prst="rect">
              <a:avLst/>
            </a:prstGeom>
          </p:spPr>
        </p:pic>
      </p:grpSp>
      <p:sp>
        <p:nvSpPr>
          <p:cNvPr id="4" name="TextBox 3">
            <a:extLst>
              <a:ext uri="{FF2B5EF4-FFF2-40B4-BE49-F238E27FC236}">
                <a16:creationId xmlns:a16="http://schemas.microsoft.com/office/drawing/2014/main" id="{0689997B-26ED-9E6A-AD3D-983C908DC58C}"/>
              </a:ext>
            </a:extLst>
          </p:cNvPr>
          <p:cNvSpPr txBox="1">
            <a:spLocks/>
          </p:cNvSpPr>
          <p:nvPr>
            <p:custDataLst>
              <p:tags r:id="rId2"/>
            </p:custDataLst>
          </p:nvPr>
        </p:nvSpPr>
        <p:spPr>
          <a:xfrm>
            <a:off x="4616015" y="2990520"/>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ja" sz="1400" b="1" i="0" u="none" strike="noStrike" kern="1200" cap="none" spc="0" normalizeH="0" baseline="0" noProof="0" dirty="0">
                <a:ln>
                  <a:noFill/>
                </a:ln>
                <a:effectLst/>
                <a:uLnTx/>
                <a:uFillTx/>
                <a:ea typeface="+mn-ea"/>
                <a:cs typeface="Arial" panose="020B0604020202020204" pitchFamily="34" charset="0"/>
              </a:rPr>
              <a:t>Copilotを使用してプロフェッショナルなメールをすばやく作成</a:t>
            </a:r>
          </a:p>
        </p:txBody>
      </p:sp>
      <p:grpSp>
        <p:nvGrpSpPr>
          <p:cNvPr id="52" name="Group 51" descr="M365 Copilot の Visual Creator での画像作成のスクリーンショット。 ">
            <a:extLst>
              <a:ext uri="{FF2B5EF4-FFF2-40B4-BE49-F238E27FC236}">
                <a16:creationId xmlns:a16="http://schemas.microsoft.com/office/drawing/2014/main" id="{10C70E7C-B466-1B33-7DF9-DCF16225B03B}"/>
              </a:ext>
            </a:extLst>
          </p:cNvPr>
          <p:cNvGrpSpPr/>
          <p:nvPr/>
        </p:nvGrpSpPr>
        <p:grpSpPr>
          <a:xfrm>
            <a:off x="8366281" y="945642"/>
            <a:ext cx="3277165" cy="1933115"/>
            <a:chOff x="8597580" y="1273956"/>
            <a:chExt cx="2973741" cy="1663437"/>
          </a:xfrm>
        </p:grpSpPr>
        <p:pic>
          <p:nvPicPr>
            <p:cNvPr id="36" name="Picture 35">
              <a:extLst>
                <a:ext uri="{FF2B5EF4-FFF2-40B4-BE49-F238E27FC236}">
                  <a16:creationId xmlns:a16="http://schemas.microsoft.com/office/drawing/2014/main" id="{18D27414-B4F6-FDD7-EDB2-AD20AFA3166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939743" y="1339029"/>
              <a:ext cx="2327513" cy="1425602"/>
            </a:xfrm>
            <a:prstGeom prst="rect">
              <a:avLst/>
            </a:prstGeom>
          </p:spPr>
        </p:pic>
        <p:pic>
          <p:nvPicPr>
            <p:cNvPr id="13" name="Picture 12">
              <a:extLst>
                <a:ext uri="{FF2B5EF4-FFF2-40B4-BE49-F238E27FC236}">
                  <a16:creationId xmlns:a16="http://schemas.microsoft.com/office/drawing/2014/main" id="{A48EDE27-4688-347A-263A-27A7D1803556}"/>
                </a:ext>
              </a:extLst>
            </p:cNvPr>
            <p:cNvPicPr>
              <a:picLocks/>
            </p:cNvPicPr>
            <p:nvPr/>
          </p:nvPicPr>
          <p:blipFill rotWithShape="1">
            <a:blip r:embed="rId12" cstate="screen">
              <a:extLst>
                <a:ext uri="{28A0092B-C50C-407E-A947-70E740481C1C}">
                  <a14:useLocalDpi xmlns:a14="http://schemas.microsoft.com/office/drawing/2010/main"/>
                </a:ext>
              </a:extLst>
            </a:blip>
            <a:srcRect/>
            <a:stretch/>
          </p:blipFill>
          <p:spPr>
            <a:xfrm>
              <a:off x="8597580" y="1273956"/>
              <a:ext cx="2973741" cy="1663437"/>
            </a:xfrm>
            <a:prstGeom prst="rect">
              <a:avLst/>
            </a:prstGeom>
          </p:spPr>
        </p:pic>
      </p:grpSp>
      <p:sp>
        <p:nvSpPr>
          <p:cNvPr id="5" name="TextBox 4">
            <a:extLst>
              <a:ext uri="{FF2B5EF4-FFF2-40B4-BE49-F238E27FC236}">
                <a16:creationId xmlns:a16="http://schemas.microsoft.com/office/drawing/2014/main" id="{55CCFED0-D3ED-F1A1-F224-EDE9C497639E}"/>
              </a:ext>
            </a:extLst>
          </p:cNvPr>
          <p:cNvSpPr txBox="1">
            <a:spLocks/>
          </p:cNvSpPr>
          <p:nvPr>
            <p:custDataLst>
              <p:tags r:id="rId3"/>
            </p:custDataLst>
          </p:nvPr>
        </p:nvSpPr>
        <p:spPr>
          <a:xfrm>
            <a:off x="8385331" y="2990520"/>
            <a:ext cx="2973741" cy="430887"/>
          </a:xfrm>
          <a:prstGeom prst="rect">
            <a:avLst/>
          </a:prstGeom>
        </p:spPr>
        <p:txBody>
          <a:bodyPr vert="horz" wrap="square" lIns="0" tIns="0" rIns="0" bIns="0" rtlCol="0" anchor="t" anchorCtr="0">
            <a:spAutoFit/>
          </a:bodyPr>
          <a:lstStyle>
            <a:defPPr>
              <a:defRPr lang="en-US"/>
            </a:defPPr>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ja" sz="1400" b="1" i="0" u="none" strike="noStrike" kern="1200" cap="none" spc="0" normalizeH="0" baseline="0" noProof="0" dirty="0">
                <a:ln>
                  <a:noFill/>
                </a:ln>
                <a:effectLst/>
                <a:uLnTx/>
                <a:uFillTx/>
                <a:ea typeface="+mn-ea"/>
                <a:cs typeface="Arial" panose="020B0604020202020204" pitchFamily="34" charset="0"/>
              </a:rPr>
              <a:t>M365 Copilot を使用して製品とサービスの新しいイメージを作成する</a:t>
            </a:r>
          </a:p>
        </p:txBody>
      </p:sp>
      <p:grpSp>
        <p:nvGrpSpPr>
          <p:cNvPr id="50" name="Group 49" descr="Copilot を使用したマーケティング キャンペーンの場所のスクリーンショット。">
            <a:extLst>
              <a:ext uri="{FF2B5EF4-FFF2-40B4-BE49-F238E27FC236}">
                <a16:creationId xmlns:a16="http://schemas.microsoft.com/office/drawing/2014/main" id="{F4131F6C-4FB3-0C65-05A0-EB64B75A1EAA}"/>
              </a:ext>
            </a:extLst>
          </p:cNvPr>
          <p:cNvGrpSpPr/>
          <p:nvPr/>
        </p:nvGrpSpPr>
        <p:grpSpPr>
          <a:xfrm>
            <a:off x="4616015" y="3731455"/>
            <a:ext cx="3277165" cy="1940979"/>
            <a:chOff x="5140004" y="3650929"/>
            <a:chExt cx="2973741" cy="1663437"/>
          </a:xfrm>
        </p:grpSpPr>
        <p:sp>
          <p:nvSpPr>
            <p:cNvPr id="42" name="Rectangle 41">
              <a:extLst>
                <a:ext uri="{FF2B5EF4-FFF2-40B4-BE49-F238E27FC236}">
                  <a16:creationId xmlns:a16="http://schemas.microsoft.com/office/drawing/2014/main" id="{1D019AA7-5571-7520-C221-EDE70D1C0AE7}"/>
                </a:ext>
              </a:extLst>
            </p:cNvPr>
            <p:cNvSpPr/>
            <p:nvPr/>
          </p:nvSpPr>
          <p:spPr bwMode="auto">
            <a:xfrm>
              <a:off x="7057293" y="3786000"/>
              <a:ext cx="728058" cy="64664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pic>
          <p:nvPicPr>
            <p:cNvPr id="41" name="Picture 40">
              <a:extLst>
                <a:ext uri="{FF2B5EF4-FFF2-40B4-BE49-F238E27FC236}">
                  <a16:creationId xmlns:a16="http://schemas.microsoft.com/office/drawing/2014/main" id="{CABFB7AD-90C4-EC3B-C81F-90BEB06024A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433005" y="3799375"/>
              <a:ext cx="1624287" cy="1277254"/>
            </a:xfrm>
            <a:prstGeom prst="rect">
              <a:avLst/>
            </a:prstGeom>
          </p:spPr>
        </p:pic>
        <p:sp>
          <p:nvSpPr>
            <p:cNvPr id="44" name="TextBox 43">
              <a:extLst>
                <a:ext uri="{FF2B5EF4-FFF2-40B4-BE49-F238E27FC236}">
                  <a16:creationId xmlns:a16="http://schemas.microsoft.com/office/drawing/2014/main" id="{F90B67B2-4598-36A4-127A-0ED34C2AB9C1}"/>
                </a:ext>
              </a:extLst>
            </p:cNvPr>
            <p:cNvSpPr txBox="1"/>
            <p:nvPr/>
          </p:nvSpPr>
          <p:spPr>
            <a:xfrm>
              <a:off x="7084405" y="3970824"/>
              <a:ext cx="673833" cy="276999"/>
            </a:xfrm>
            <a:prstGeom prst="rect">
              <a:avLst/>
            </a:prstGeom>
            <a:noFill/>
          </p:spPr>
          <p:txBody>
            <a:bodyPr wrap="square">
              <a:spAutoFit/>
            </a:bodyPr>
            <a:lstStyle/>
            <a:p>
              <a:r>
                <a:rPr lang="ja" sz="1200" noProof="0" dirty="0">
                  <a:solidFill>
                    <a:schemeClr val="bg1"/>
                  </a:solidFill>
                </a:rPr>
                <a:t>「こんにちは」 </a:t>
              </a:r>
            </a:p>
          </p:txBody>
        </p:sp>
        <p:sp>
          <p:nvSpPr>
            <p:cNvPr id="45" name="Rectangle 44">
              <a:extLst>
                <a:ext uri="{FF2B5EF4-FFF2-40B4-BE49-F238E27FC236}">
                  <a16:creationId xmlns:a16="http://schemas.microsoft.com/office/drawing/2014/main" id="{5DC34F38-B035-04E0-DE8A-613C4852677D}"/>
                </a:ext>
              </a:extLst>
            </p:cNvPr>
            <p:cNvSpPr/>
            <p:nvPr/>
          </p:nvSpPr>
          <p:spPr bwMode="auto">
            <a:xfrm>
              <a:off x="7057293" y="4440053"/>
              <a:ext cx="728058" cy="622758"/>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4E5F5126-B1E6-8207-FEC0-042505099F04}"/>
                </a:ext>
              </a:extLst>
            </p:cNvPr>
            <p:cNvSpPr txBox="1"/>
            <p:nvPr/>
          </p:nvSpPr>
          <p:spPr>
            <a:xfrm>
              <a:off x="7084405" y="4624366"/>
              <a:ext cx="673833" cy="276999"/>
            </a:xfrm>
            <a:prstGeom prst="rect">
              <a:avLst/>
            </a:prstGeom>
            <a:noFill/>
          </p:spPr>
          <p:txBody>
            <a:bodyPr wrap="square">
              <a:spAutoFit/>
            </a:bodyPr>
            <a:lstStyle/>
            <a:p>
              <a:r>
                <a:rPr lang="ja" sz="1200" noProof="0" dirty="0">
                  <a:solidFill>
                    <a:schemeClr val="bg1"/>
                  </a:solidFill>
                </a:rPr>
                <a:t>「ホラ」 </a:t>
              </a:r>
            </a:p>
          </p:txBody>
        </p:sp>
        <p:pic>
          <p:nvPicPr>
            <p:cNvPr id="19" name="Picture 18">
              <a:extLst>
                <a:ext uri="{FF2B5EF4-FFF2-40B4-BE49-F238E27FC236}">
                  <a16:creationId xmlns:a16="http://schemas.microsoft.com/office/drawing/2014/main" id="{3727BEC3-22A6-2A0D-B018-99F422A9C9EF}"/>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5140004" y="3650929"/>
              <a:ext cx="2973741" cy="1663437"/>
            </a:xfrm>
            <a:prstGeom prst="rect">
              <a:avLst/>
            </a:prstGeom>
          </p:spPr>
        </p:pic>
      </p:grpSp>
      <p:sp>
        <p:nvSpPr>
          <p:cNvPr id="3" name="TextBox 2">
            <a:extLst>
              <a:ext uri="{FF2B5EF4-FFF2-40B4-BE49-F238E27FC236}">
                <a16:creationId xmlns:a16="http://schemas.microsoft.com/office/drawing/2014/main" id="{43F26021-A452-A070-EEBF-9FCFC8B5FA9A}"/>
              </a:ext>
            </a:extLst>
          </p:cNvPr>
          <p:cNvSpPr txBox="1">
            <a:spLocks/>
          </p:cNvSpPr>
          <p:nvPr>
            <p:custDataLst>
              <p:tags r:id="rId4"/>
            </p:custDataLst>
          </p:nvPr>
        </p:nvSpPr>
        <p:spPr>
          <a:xfrm>
            <a:off x="4616015" y="5859428"/>
            <a:ext cx="2973741" cy="430887"/>
          </a:xfrm>
          <a:prstGeom prst="rect">
            <a:avLst/>
          </a:prstGeom>
        </p:spPr>
        <p:txBody>
          <a:bodyPr vert="horz" wrap="square" lIns="0" tIns="0" rIns="0" bIns="0" rtlCol="0" anchor="t" anchorCtr="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marR="0" lvl="1" indent="0" algn="ctr" defTabSz="914400" rtl="0" eaLnBrk="1" fontAlgn="auto" latinLnBrk="0" hangingPunct="1">
              <a:lnSpc>
                <a:spcPct val="100000"/>
              </a:lnSpc>
              <a:spcBef>
                <a:spcPts val="300"/>
              </a:spcBef>
              <a:spcAft>
                <a:spcPts val="300"/>
              </a:spcAft>
              <a:buClrTx/>
              <a:buSzTx/>
              <a:buFont typeface="Wingdings" panose="05000000000000000000" pitchFamily="2" charset="2"/>
              <a:buNone/>
              <a:tabLst/>
              <a:defRPr/>
            </a:pPr>
            <a:r>
              <a:rPr kumimoji="0" lang="ja" sz="1400" b="1" i="0" u="none" strike="noStrike" kern="1200" cap="none" spc="0" normalizeH="0" baseline="0" noProof="0" dirty="0">
                <a:ln>
                  <a:noFill/>
                </a:ln>
                <a:effectLst/>
                <a:uLnTx/>
                <a:uFillTx/>
                <a:ea typeface="+mn-ea"/>
                <a:cs typeface="Arial" panose="020B0604020202020204" pitchFamily="34" charset="0"/>
              </a:rPr>
              <a:t>Copilotでマーケティングキャンペーンのローカライゼーションを加速</a:t>
            </a:r>
          </a:p>
        </p:txBody>
      </p:sp>
      <p:grpSp>
        <p:nvGrpSpPr>
          <p:cNvPr id="53" name="Group 52" descr="カスタマーサービスエージェントのスクリーンショット">
            <a:extLst>
              <a:ext uri="{FF2B5EF4-FFF2-40B4-BE49-F238E27FC236}">
                <a16:creationId xmlns:a16="http://schemas.microsoft.com/office/drawing/2014/main" id="{75FB3F29-7A25-2F6C-81D4-A3ACC3D01988}"/>
              </a:ext>
            </a:extLst>
          </p:cNvPr>
          <p:cNvGrpSpPr/>
          <p:nvPr/>
        </p:nvGrpSpPr>
        <p:grpSpPr>
          <a:xfrm>
            <a:off x="8385331" y="3731455"/>
            <a:ext cx="3277165" cy="1940979"/>
            <a:chOff x="8616630" y="3650929"/>
            <a:chExt cx="2973741" cy="1663437"/>
          </a:xfrm>
        </p:grpSpPr>
        <p:pic>
          <p:nvPicPr>
            <p:cNvPr id="49" name="Picture 48">
              <a:extLst>
                <a:ext uri="{FF2B5EF4-FFF2-40B4-BE49-F238E27FC236}">
                  <a16:creationId xmlns:a16="http://schemas.microsoft.com/office/drawing/2014/main" id="{97896209-03CA-1DB5-BB0B-D5A7717C3504}"/>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8938112" y="3681601"/>
              <a:ext cx="2292675" cy="1502096"/>
            </a:xfrm>
            <a:prstGeom prst="rect">
              <a:avLst/>
            </a:prstGeom>
          </p:spPr>
        </p:pic>
        <p:pic>
          <p:nvPicPr>
            <p:cNvPr id="16" name="Picture 15">
              <a:extLst>
                <a:ext uri="{FF2B5EF4-FFF2-40B4-BE49-F238E27FC236}">
                  <a16:creationId xmlns:a16="http://schemas.microsoft.com/office/drawing/2014/main" id="{57974ACA-C662-D031-B24B-8052C5FB5B40}"/>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8616630" y="3650929"/>
              <a:ext cx="2973741" cy="1663437"/>
            </a:xfrm>
            <a:prstGeom prst="rect">
              <a:avLst/>
            </a:prstGeom>
          </p:spPr>
        </p:pic>
      </p:grpSp>
      <p:sp>
        <p:nvSpPr>
          <p:cNvPr id="6" name="TextBox 5">
            <a:extLst>
              <a:ext uri="{FF2B5EF4-FFF2-40B4-BE49-F238E27FC236}">
                <a16:creationId xmlns:a16="http://schemas.microsoft.com/office/drawing/2014/main" id="{A1FADA16-30CC-24FF-D6C9-41B10BB5D0C6}"/>
              </a:ext>
            </a:extLst>
          </p:cNvPr>
          <p:cNvSpPr txBox="1">
            <a:spLocks/>
          </p:cNvSpPr>
          <p:nvPr>
            <p:custDataLst>
              <p:tags r:id="rId5"/>
            </p:custDataLst>
          </p:nvPr>
        </p:nvSpPr>
        <p:spPr>
          <a:xfrm>
            <a:off x="8546886" y="5859428"/>
            <a:ext cx="2973741" cy="430887"/>
          </a:xfrm>
          <a:prstGeom prst="rect">
            <a:avLst/>
          </a:prstGeom>
        </p:spPr>
        <p:txBody>
          <a:bodyPr vert="horz" wrap="square" lIns="0" tIns="0" rIns="0" bIns="0" rtlCol="0" anchor="t" anchorCtr="0">
            <a:spAutoFit/>
          </a:bodyPr>
          <a:lstStyle>
            <a:defPPr>
              <a:defRPr lang="en-US"/>
            </a:defPPr>
            <a:lvl1pPr marR="0" lvl="0" indent="0" fontAlgn="auto">
              <a:lnSpc>
                <a:spcPct val="100000"/>
              </a:lnSpc>
              <a:spcBef>
                <a:spcPts val="300"/>
              </a:spcBef>
              <a:spcAft>
                <a:spcPts val="300"/>
              </a:spcAft>
              <a:buClrTx/>
              <a:buSzTx/>
              <a:buFont typeface="Segoe UI" panose="020B0502040204020203" pitchFamily="34" charset="0"/>
              <a:buChar char="​"/>
              <a:tabLst/>
              <a:defRPr kumimoji="0" sz="1600" b="0" i="0" u="none" strike="noStrike" cap="none" spc="0" normalizeH="0" baseline="0">
                <a:ln>
                  <a:noFill/>
                </a:ln>
                <a:solidFill>
                  <a:srgbClr val="FFFFFF"/>
                </a:solidFill>
                <a:effectLst/>
                <a:uLnTx/>
                <a:uFillTx/>
                <a:latin typeface="Arial"/>
                <a:cs typeface="Arial" panose="020B0604020202020204" pitchFamily="34" charset="0"/>
              </a:defRPr>
            </a:lvl1pPr>
            <a:lvl2pPr marL="3175" lvl="1" indent="0">
              <a:lnSpc>
                <a:spcPct val="100000"/>
              </a:lnSpc>
              <a:spcBef>
                <a:spcPts val="300"/>
              </a:spcBef>
              <a:spcAft>
                <a:spcPts val="300"/>
              </a:spcAft>
              <a:buFont typeface="Wingdings" panose="05000000000000000000" pitchFamily="2" charset="2"/>
              <a:buNone/>
              <a:defRPr sz="1600">
                <a:solidFill>
                  <a:srgbClr val="FFFFFF"/>
                </a:solidFill>
                <a:latin typeface="Arial"/>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ctr"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ja" sz="1400" b="1"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Copilot Agent を使用して</a:t>
            </a:r>
            <a:br>
              <a:rPr kumimoji="0" lang="en-US" sz="1400" b="1" i="0" u="none" strike="noStrike" kern="1200" cap="none" spc="0" normalizeH="0" baseline="0" noProof="0" dirty="0">
                <a:ln>
                  <a:noFill/>
                </a:ln>
                <a:solidFill>
                  <a:schemeClr val="tx1"/>
                </a:solidFill>
                <a:effectLst/>
                <a:uLnTx/>
                <a:uFillTx/>
                <a:latin typeface="+mn-lt"/>
                <a:ea typeface="+mn-ea"/>
                <a:cs typeface="Arial" panose="020B0604020202020204" pitchFamily="34" charset="0"/>
              </a:rPr>
            </a:br>
            <a:r>
              <a:rPr kumimoji="0" lang="ja" sz="1400" b="1" i="0" u="none" strike="noStrike" kern="1200" cap="none" spc="0" normalizeH="0" baseline="0" noProof="0" dirty="0">
                <a:ln>
                  <a:noFill/>
                </a:ln>
                <a:solidFill>
                  <a:schemeClr val="tx1"/>
                </a:solidFill>
                <a:effectLst/>
                <a:uLnTx/>
                <a:uFillTx/>
                <a:latin typeface="+mn-lt"/>
                <a:ea typeface="+mn-ea"/>
                <a:cs typeface="Arial" panose="020B0604020202020204" pitchFamily="34" charset="0"/>
              </a:rPr>
              <a:t>カスタマー サービス エージェントを作成する </a:t>
            </a:r>
          </a:p>
        </p:txBody>
      </p:sp>
      <p:pic>
        <p:nvPicPr>
          <p:cNvPr id="14" name="Picture 13">
            <a:extLst>
              <a:ext uri="{FF2B5EF4-FFF2-40B4-BE49-F238E27FC236}">
                <a16:creationId xmlns:a16="http://schemas.microsoft.com/office/drawing/2014/main" id="{E503B44E-F48F-ADB2-9105-504B1B9539FD}"/>
              </a:ext>
              <a:ext uri="{C183D7F6-B498-43B3-948B-1728B52AA6E4}">
                <adec:decorative xmlns:adec="http://schemas.microsoft.com/office/drawing/2017/decorative" val="1"/>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flipH="1">
            <a:off x="-8231" y="4240853"/>
            <a:ext cx="1371601" cy="2653726"/>
          </a:xfrm>
          <a:prstGeom prst="rect">
            <a:avLst/>
          </a:prstGeom>
        </p:spPr>
      </p:pic>
      <p:pic>
        <p:nvPicPr>
          <p:cNvPr id="15" name="Picture 14">
            <a:extLst>
              <a:ext uri="{FF2B5EF4-FFF2-40B4-BE49-F238E27FC236}">
                <a16:creationId xmlns:a16="http://schemas.microsoft.com/office/drawing/2014/main" id="{313DE9FE-52C7-0712-7BB3-53BE4D7CD5E2}"/>
              </a:ext>
              <a:ext uri="{C183D7F6-B498-43B3-948B-1728B52AA6E4}">
                <adec:decorative xmlns:adec="http://schemas.microsoft.com/office/drawing/2017/decorative" val="1"/>
              </a:ext>
            </a:extLst>
          </p:cNvPr>
          <p:cNvPicPr>
            <a:picLocks noChangeAspect="1"/>
          </p:cNvPicPr>
          <p:nvPr/>
        </p:nvPicPr>
        <p:blipFill>
          <a:blip r:embed="rId16" cstate="screen">
            <a:extLst>
              <a:ext uri="{28A0092B-C50C-407E-A947-70E740481C1C}">
                <a14:useLocalDpi xmlns:a14="http://schemas.microsoft.com/office/drawing/2010/main"/>
              </a:ext>
            </a:extLst>
          </a:blip>
          <a:srcRect/>
          <a:stretch/>
        </p:blipFill>
        <p:spPr>
          <a:xfrm rot="5400000">
            <a:off x="830187" y="5859836"/>
            <a:ext cx="1082829" cy="966093"/>
          </a:xfrm>
          <a:prstGeom prst="rect">
            <a:avLst/>
          </a:prstGeom>
        </p:spPr>
      </p:pic>
    </p:spTree>
    <p:extLst>
      <p:ext uri="{BB962C8B-B14F-4D97-AF65-F5344CB8AC3E}">
        <p14:creationId xmlns:p14="http://schemas.microsoft.com/office/powerpoint/2010/main" val="42651140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5">
            <a:extLst>
              <a:ext uri="{FF2B5EF4-FFF2-40B4-BE49-F238E27FC236}">
                <a16:creationId xmlns:a16="http://schemas.microsoft.com/office/drawing/2014/main" id="{28DC3C84-EA8B-2BB3-6753-93128AB2A924}"/>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noProof="0" dirty="0"/>
              <a:t>なぜ今、AIなのか?(1/2)</a:t>
            </a:r>
            <a:endParaRPr kumimoji="0" lang="en-US" b="0" i="0" u="none" strike="noStrike" kern="1200" cap="none" spc="0" normalizeH="0" baseline="0" noProof="0" dirty="0">
              <a:ln w="3175">
                <a:noFill/>
              </a:ln>
              <a:effectLst/>
              <a:uLnTx/>
              <a:uFillTx/>
              <a:ea typeface="+mn-ea"/>
              <a:cs typeface="Segoe UI" pitchFamily="34" charset="0"/>
            </a:endParaRPr>
          </a:p>
        </p:txBody>
      </p:sp>
      <p:pic>
        <p:nvPicPr>
          <p:cNvPr id="26" name="Picture 25">
            <a:extLst>
              <a:ext uri="{FF2B5EF4-FFF2-40B4-BE49-F238E27FC236}">
                <a16:creationId xmlns:a16="http://schemas.microsoft.com/office/drawing/2014/main" id="{7817D739-FF8C-9880-E645-69E96EC21474}"/>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44" name="TextBox 43">
            <a:extLst>
              <a:ext uri="{FF2B5EF4-FFF2-40B4-BE49-F238E27FC236}">
                <a16:creationId xmlns:a16="http://schemas.microsoft.com/office/drawing/2014/main" id="{CCB4CE6C-1F43-8A5B-949B-0C85CE40F0BF}"/>
              </a:ext>
            </a:extLst>
          </p:cNvPr>
          <p:cNvSpPr txBox="1"/>
          <p:nvPr/>
        </p:nvSpPr>
        <p:spPr>
          <a:xfrm>
            <a:off x="725626" y="1455726"/>
            <a:ext cx="714405" cy="707886"/>
          </a:xfrm>
          <a:prstGeom prst="rect">
            <a:avLst/>
          </a:prstGeom>
          <a:noFill/>
        </p:spPr>
        <p:txBody>
          <a:bodyPr wrap="square">
            <a:spAutoFit/>
          </a:bodyPr>
          <a:lstStyle/>
          <a:p>
            <a:pPr defTabSz="1371600">
              <a:tabLst>
                <a:tab pos="1371600" algn="l"/>
              </a:tabLst>
              <a:defRPr/>
            </a:pPr>
            <a:r>
              <a:rPr lang="ja" sz="40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33" name="TextBox 32">
            <a:extLst>
              <a:ext uri="{FF2B5EF4-FFF2-40B4-BE49-F238E27FC236}">
                <a16:creationId xmlns:a16="http://schemas.microsoft.com/office/drawing/2014/main" id="{5CC551C3-8435-F13C-2595-CCE54B51455E}"/>
              </a:ext>
            </a:extLst>
          </p:cNvPr>
          <p:cNvSpPr txBox="1"/>
          <p:nvPr/>
        </p:nvSpPr>
        <p:spPr>
          <a:xfrm>
            <a:off x="1222782" y="1306282"/>
            <a:ext cx="9886389" cy="1400383"/>
          </a:xfrm>
          <a:prstGeom prst="rect">
            <a:avLst/>
          </a:prstGeom>
          <a:noFill/>
        </p:spPr>
        <p:txBody>
          <a:bodyPr wrap="square">
            <a:spAutoFit/>
          </a:bodyPr>
          <a:lstStyle/>
          <a:p>
            <a:pPr>
              <a:spcAft>
                <a:spcPts val="600"/>
              </a:spcAft>
            </a:pPr>
            <a:r>
              <a:rPr lang="ja" sz="2000" b="1" noProof="0" dirty="0">
                <a:latin typeface="+mj-lt"/>
              </a:rPr>
              <a:t>仕事はより速く進み、 </a:t>
            </a:r>
            <a:r>
              <a:rPr lang="ja" sz="2000" noProof="0" dirty="0"/>
              <a:t>データ、コミュニケーション、生産性向上へのプレッシャーが増えています。 </a:t>
            </a:r>
            <a:r>
              <a:rPr lang="ja" sz="2000" noProof="0" dirty="0">
                <a:latin typeface="+mj-lt"/>
              </a:rPr>
              <a:t>AI を効果的に使用することを学ぶ </a:t>
            </a:r>
            <a:r>
              <a:rPr lang="ja" sz="2000" noProof="0" dirty="0"/>
              <a:t>ことで、仕事が進化し続ける中で、関連性を維持し、自分の役割を成功させることができます</a:t>
            </a:r>
          </a:p>
          <a:p>
            <a:pPr>
              <a:spcAft>
                <a:spcPts val="600"/>
              </a:spcAft>
            </a:pPr>
            <a:endParaRPr lang="en-US" sz="2000" noProof="0" dirty="0"/>
          </a:p>
        </p:txBody>
      </p:sp>
      <p:pic>
        <p:nvPicPr>
          <p:cNvPr id="36" name="Picture 35">
            <a:extLst>
              <a:ext uri="{FF2B5EF4-FFF2-40B4-BE49-F238E27FC236}">
                <a16:creationId xmlns:a16="http://schemas.microsoft.com/office/drawing/2014/main" id="{72E4CBA6-2571-8AF4-6F90-44E3A50AE15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134151" y="1126923"/>
            <a:ext cx="1082829" cy="966093"/>
          </a:xfrm>
          <a:prstGeom prst="rect">
            <a:avLst/>
          </a:prstGeom>
        </p:spPr>
      </p:pic>
      <p:sp>
        <p:nvSpPr>
          <p:cNvPr id="10" name="Rectangle: Rounded Corners 9">
            <a:extLst>
              <a:ext uri="{FF2B5EF4-FFF2-40B4-BE49-F238E27FC236}">
                <a16:creationId xmlns:a16="http://schemas.microsoft.com/office/drawing/2014/main" id="{CBCC0D4C-8C93-D359-360C-D128290CAF25}"/>
              </a:ext>
              <a:ext uri="{C183D7F6-B498-43B3-948B-1728B52AA6E4}">
                <adec:decorative xmlns:adec="http://schemas.microsoft.com/office/drawing/2017/decorative" val="1"/>
              </a:ext>
            </a:extLst>
          </p:cNvPr>
          <p:cNvSpPr/>
          <p:nvPr/>
        </p:nvSpPr>
        <p:spPr bwMode="auto">
          <a:xfrm>
            <a:off x="725626" y="2510591"/>
            <a:ext cx="10740748" cy="3367794"/>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dirty="0">
              <a:solidFill>
                <a:srgbClr val="000000"/>
              </a:solidFill>
              <a:latin typeface="Segoe UI"/>
              <a:cs typeface="Segoe UI" pitchFamily="34" charset="0"/>
            </a:endParaRPr>
          </a:p>
        </p:txBody>
      </p:sp>
      <p:grpSp>
        <p:nvGrpSpPr>
          <p:cNvPr id="96" name="Group 95">
            <a:extLst>
              <a:ext uri="{FF2B5EF4-FFF2-40B4-BE49-F238E27FC236}">
                <a16:creationId xmlns:a16="http://schemas.microsoft.com/office/drawing/2014/main" id="{B920CBC8-E19B-05C0-D90E-59AE8E32443A}"/>
              </a:ext>
              <a:ext uri="{C183D7F6-B498-43B3-948B-1728B52AA6E4}">
                <adec:decorative xmlns:adec="http://schemas.microsoft.com/office/drawing/2017/decorative" val="1"/>
              </a:ext>
            </a:extLst>
          </p:cNvPr>
          <p:cNvGrpSpPr/>
          <p:nvPr/>
        </p:nvGrpSpPr>
        <p:grpSpPr>
          <a:xfrm rot="5400000">
            <a:off x="4762925" y="2451809"/>
            <a:ext cx="2481943" cy="3446563"/>
            <a:chOff x="706170" y="3003250"/>
            <a:chExt cx="10779658" cy="1460083"/>
          </a:xfrm>
        </p:grpSpPr>
        <p:cxnSp>
          <p:nvCxnSpPr>
            <p:cNvPr id="11" name="Straight Connector 10">
              <a:extLst>
                <a:ext uri="{FF2B5EF4-FFF2-40B4-BE49-F238E27FC236}">
                  <a16:creationId xmlns:a16="http://schemas.microsoft.com/office/drawing/2014/main" id="{B805C5D6-525E-3AD1-783A-B7B889E59871}"/>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95BCE92-FDB5-A66C-F687-CB01B0B64F3F}"/>
                </a:ext>
                <a:ext uri="{C183D7F6-B498-43B3-948B-1728B52AA6E4}">
                  <adec:decorative xmlns:adec="http://schemas.microsoft.com/office/drawing/2017/decorative" val="1"/>
                </a:ext>
              </a:extLst>
            </p:cNvPr>
            <p:cNvCxnSpPr>
              <a:cxnSpLocks/>
            </p:cNvCxnSpPr>
            <p:nvPr/>
          </p:nvCxnSpPr>
          <p:spPr>
            <a:xfrm flipH="1">
              <a:off x="706170" y="4463332"/>
              <a:ext cx="10779656"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descr="ナレッジワーカーに 68% を表示するオブジェクト。">
            <a:extLst>
              <a:ext uri="{FF2B5EF4-FFF2-40B4-BE49-F238E27FC236}">
                <a16:creationId xmlns:a16="http://schemas.microsoft.com/office/drawing/2014/main" id="{9CAE7DAF-21BC-3644-6719-E931EAD7F4EE}"/>
              </a:ext>
            </a:extLst>
          </p:cNvPr>
          <p:cNvGrpSpPr/>
          <p:nvPr/>
        </p:nvGrpSpPr>
        <p:grpSpPr>
          <a:xfrm>
            <a:off x="1126956" y="3113830"/>
            <a:ext cx="2801549" cy="1997702"/>
            <a:chOff x="8029572" y="1731746"/>
            <a:chExt cx="2801549" cy="1997702"/>
          </a:xfrm>
        </p:grpSpPr>
        <p:sp>
          <p:nvSpPr>
            <p:cNvPr id="23" name="TextBox 22">
              <a:extLst>
                <a:ext uri="{FF2B5EF4-FFF2-40B4-BE49-F238E27FC236}">
                  <a16:creationId xmlns:a16="http://schemas.microsoft.com/office/drawing/2014/main" id="{BA46805E-55A5-357A-838C-4E0E239BB5AB}"/>
                </a:ext>
              </a:extLst>
            </p:cNvPr>
            <p:cNvSpPr txBox="1"/>
            <p:nvPr/>
          </p:nvSpPr>
          <p:spPr>
            <a:xfrm>
              <a:off x="8029572" y="3237005"/>
              <a:ext cx="2801549" cy="492443"/>
            </a:xfrm>
            <a:prstGeom prst="rect">
              <a:avLst/>
            </a:prstGeom>
            <a:noFill/>
          </p:spPr>
          <p:txBody>
            <a:bodyPr wrap="square" lIns="0" tIns="0" rIns="0" bIns="0" rtlCol="0">
              <a:spAutoFit/>
            </a:bodyPr>
            <a:lstStyle/>
            <a:p>
              <a:pPr lvl="0">
                <a:defRPr/>
              </a:pPr>
              <a:r>
                <a:rPr lang="ja" sz="1600" kern="0" noProof="0" dirty="0">
                  <a:cs typeface="Segoe UI"/>
                  <a:sym typeface="Segoe UI"/>
                  <a:rtl val="0"/>
                </a:rPr>
                <a:t>Said Copilot は、彼らが創造的なプロセスを活性化するのを助けました</a:t>
              </a:r>
            </a:p>
          </p:txBody>
        </p:sp>
        <p:grpSp>
          <p:nvGrpSpPr>
            <p:cNvPr id="6" name="Group 5">
              <a:extLst>
                <a:ext uri="{FF2B5EF4-FFF2-40B4-BE49-F238E27FC236}">
                  <a16:creationId xmlns:a16="http://schemas.microsoft.com/office/drawing/2014/main" id="{F9C0C96E-7B5B-F2C3-DE08-75EA28A507C3}"/>
                </a:ext>
              </a:extLst>
            </p:cNvPr>
            <p:cNvGrpSpPr/>
            <p:nvPr/>
          </p:nvGrpSpPr>
          <p:grpSpPr>
            <a:xfrm>
              <a:off x="8071366" y="1731746"/>
              <a:ext cx="1030317" cy="1030317"/>
              <a:chOff x="8177478" y="1933573"/>
              <a:chExt cx="759907" cy="759907"/>
            </a:xfrm>
          </p:grpSpPr>
          <p:sp>
            <p:nvSpPr>
              <p:cNvPr id="3" name="Oval 2">
                <a:extLst>
                  <a:ext uri="{FF2B5EF4-FFF2-40B4-BE49-F238E27FC236}">
                    <a16:creationId xmlns:a16="http://schemas.microsoft.com/office/drawing/2014/main" id="{2BF104AE-2A8C-A115-228F-5BE5F6842BF4}"/>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Segoe UI Variable Small" pitchFamily="2" charset="0"/>
                </a:endParaRPr>
              </a:p>
            </p:txBody>
          </p:sp>
          <p:sp>
            <p:nvSpPr>
              <p:cNvPr id="4" name="TextBox 3">
                <a:extLst>
                  <a:ext uri="{FF2B5EF4-FFF2-40B4-BE49-F238E27FC236}">
                    <a16:creationId xmlns:a16="http://schemas.microsoft.com/office/drawing/2014/main" id="{87D7E2D3-9C94-E418-5DCF-8F1E4E7DD92F}"/>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a:ln>
                <a:noFill/>
              </a:ln>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ja" sz="2800" b="1" i="0" u="none" strike="noStrike" kern="1200" cap="none" spc="0" normalizeH="0" baseline="0" noProof="0" dirty="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68%</a:t>
                </a:r>
                <a:endParaRPr kumimoji="0" lang="en-US" sz="2800" b="1" i="0" u="none" strike="noStrike" kern="1200" cap="none" spc="0" normalizeH="0" baseline="30000" noProof="0" dirty="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5" name="Arc 4" descr="ドーナツグラフがいっぱいになる例 ">
                <a:extLst>
                  <a:ext uri="{FF2B5EF4-FFF2-40B4-BE49-F238E27FC236}">
                    <a16:creationId xmlns:a16="http://schemas.microsoft.com/office/drawing/2014/main" id="{3A7049E7-E880-1CC4-4455-920C5081C1D7}"/>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8688385"/>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Segoe UI Variable Small" pitchFamily="2" charset="0"/>
                  <a:cs typeface="Segoe UI" pitchFamily="34" charset="0"/>
                </a:endParaRPr>
              </a:p>
            </p:txBody>
          </p:sp>
        </p:grpSp>
      </p:grpSp>
      <p:sp>
        <p:nvSpPr>
          <p:cNvPr id="22" name="TextBox 21">
            <a:extLst>
              <a:ext uri="{FF2B5EF4-FFF2-40B4-BE49-F238E27FC236}">
                <a16:creationId xmlns:a16="http://schemas.microsoft.com/office/drawing/2014/main" id="{5104D536-B221-4A01-4086-ED165804605E}"/>
              </a:ext>
            </a:extLst>
          </p:cNvPr>
          <p:cNvSpPr txBox="1"/>
          <p:nvPr/>
        </p:nvSpPr>
        <p:spPr>
          <a:xfrm>
            <a:off x="1126956" y="4319261"/>
            <a:ext cx="2396513" cy="246221"/>
          </a:xfrm>
          <a:prstGeom prst="rect">
            <a:avLst/>
          </a:prstGeom>
          <a:noFill/>
        </p:spPr>
        <p:txBody>
          <a:bodyPr wrap="square" lIns="0" tIns="0" rIns="0" bIns="0" rtlCol="0">
            <a:spAutoFit/>
          </a:bodyPr>
          <a:lstStyle/>
          <a:p>
            <a:pPr lvl="0">
              <a:defRPr/>
            </a:pPr>
            <a:r>
              <a:rPr lang="ja" sz="1600" b="1" u="sng" kern="0" noProof="0" dirty="0">
                <a:latin typeface="+mj-lt"/>
                <a:cs typeface="Segoe UI"/>
                <a:sym typeface="Segoe UI"/>
                <a:rtl val="0"/>
              </a:rPr>
              <a:t>ナレッジワーカー</a:t>
            </a:r>
          </a:p>
        </p:txBody>
      </p:sp>
      <p:grpSp>
        <p:nvGrpSpPr>
          <p:cNvPr id="34" name="Group 33" descr="機能的なビジネスロールの 79% を表示しているオブジェクト。">
            <a:extLst>
              <a:ext uri="{FF2B5EF4-FFF2-40B4-BE49-F238E27FC236}">
                <a16:creationId xmlns:a16="http://schemas.microsoft.com/office/drawing/2014/main" id="{1442BE46-4974-92CB-76C4-9B1C78A44ACA}"/>
              </a:ext>
            </a:extLst>
          </p:cNvPr>
          <p:cNvGrpSpPr/>
          <p:nvPr/>
        </p:nvGrpSpPr>
        <p:grpSpPr>
          <a:xfrm>
            <a:off x="4747081" y="3137607"/>
            <a:ext cx="1030317" cy="1030317"/>
            <a:chOff x="8177478" y="1933573"/>
            <a:chExt cx="759907" cy="759907"/>
          </a:xfrm>
        </p:grpSpPr>
        <p:sp>
          <p:nvSpPr>
            <p:cNvPr id="39" name="Oval 38">
              <a:extLst>
                <a:ext uri="{FF2B5EF4-FFF2-40B4-BE49-F238E27FC236}">
                  <a16:creationId xmlns:a16="http://schemas.microsoft.com/office/drawing/2014/main" id="{EAA3CFBC-B059-BBBF-9CE1-CF042EC2697A}"/>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Segoe UI Variable Small" pitchFamily="2" charset="0"/>
              </a:endParaRPr>
            </a:p>
          </p:txBody>
        </p:sp>
        <p:sp>
          <p:nvSpPr>
            <p:cNvPr id="41" name="TextBox 40">
              <a:extLst>
                <a:ext uri="{FF2B5EF4-FFF2-40B4-BE49-F238E27FC236}">
                  <a16:creationId xmlns:a16="http://schemas.microsoft.com/office/drawing/2014/main" id="{4CD2239D-1938-1349-64D9-D3C1D629FDF4}"/>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ja" sz="2800" b="1" i="0" u="none" strike="noStrike" kern="1200" cap="none" spc="0" normalizeH="0" baseline="0" noProof="0" dirty="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79%</a:t>
              </a:r>
              <a:endParaRPr kumimoji="0" lang="en-US" sz="2800" b="1" i="0" u="none" strike="noStrike" kern="1200" cap="none" spc="0" normalizeH="0" baseline="30000" noProof="0" dirty="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grpSp>
      <p:sp>
        <p:nvSpPr>
          <p:cNvPr id="68" name="Arc 67" descr="ドーナツグラフがいっぱいになる例 ">
            <a:extLst>
              <a:ext uri="{FF2B5EF4-FFF2-40B4-BE49-F238E27FC236}">
                <a16:creationId xmlns:a16="http://schemas.microsoft.com/office/drawing/2014/main" id="{B79EC65B-7966-3082-909B-EFE294388097}"/>
              </a:ext>
              <a:ext uri="{C183D7F6-B498-43B3-948B-1728B52AA6E4}">
                <adec:decorative xmlns:adec="http://schemas.microsoft.com/office/drawing/2017/decorative" val="0"/>
              </a:ext>
            </a:extLst>
          </p:cNvPr>
          <p:cNvSpPr/>
          <p:nvPr/>
        </p:nvSpPr>
        <p:spPr bwMode="auto">
          <a:xfrm rot="180000">
            <a:off x="4733954" y="3143738"/>
            <a:ext cx="1030317" cy="1030317"/>
          </a:xfrm>
          <a:prstGeom prst="arc">
            <a:avLst>
              <a:gd name="adj1" fmla="val 16200000"/>
              <a:gd name="adj2" fmla="val 11808819"/>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Segoe UI Variable Small" pitchFamily="2" charset="0"/>
              <a:cs typeface="Segoe UI" pitchFamily="34" charset="0"/>
            </a:endParaRPr>
          </a:p>
        </p:txBody>
      </p:sp>
      <p:grpSp>
        <p:nvGrpSpPr>
          <p:cNvPr id="71" name="Group 70" descr="機能ビジネスロールの報告された削減を説明するオブジェクト。">
            <a:extLst>
              <a:ext uri="{FF2B5EF4-FFF2-40B4-BE49-F238E27FC236}">
                <a16:creationId xmlns:a16="http://schemas.microsoft.com/office/drawing/2014/main" id="{7FCDE8D5-2856-9C40-9093-804F692BEF60}"/>
              </a:ext>
            </a:extLst>
          </p:cNvPr>
          <p:cNvGrpSpPr/>
          <p:nvPr/>
        </p:nvGrpSpPr>
        <p:grpSpPr>
          <a:xfrm>
            <a:off x="4707698" y="4322467"/>
            <a:ext cx="2417996" cy="792157"/>
            <a:chOff x="1180575" y="4498484"/>
            <a:chExt cx="2417996" cy="792157"/>
          </a:xfrm>
        </p:grpSpPr>
        <p:sp>
          <p:nvSpPr>
            <p:cNvPr id="60" name="TextBox 59">
              <a:extLst>
                <a:ext uri="{FF2B5EF4-FFF2-40B4-BE49-F238E27FC236}">
                  <a16:creationId xmlns:a16="http://schemas.microsoft.com/office/drawing/2014/main" id="{5171F198-B0A6-25F4-99CA-E70F26A28D62}"/>
                </a:ext>
              </a:extLst>
            </p:cNvPr>
            <p:cNvSpPr txBox="1"/>
            <p:nvPr/>
          </p:nvSpPr>
          <p:spPr>
            <a:xfrm>
              <a:off x="1203037" y="4798198"/>
              <a:ext cx="2037375" cy="492443"/>
            </a:xfrm>
            <a:prstGeom prst="rect">
              <a:avLst/>
            </a:prstGeom>
            <a:noFill/>
          </p:spPr>
          <p:txBody>
            <a:bodyPr wrap="square" lIns="0" tIns="0" rIns="0" bIns="0" rtlCol="0">
              <a:spAutoFit/>
            </a:bodyPr>
            <a:lstStyle/>
            <a:p>
              <a:pPr lvl="0">
                <a:defRPr/>
              </a:pPr>
              <a:r>
                <a:rPr lang="ja" sz="1600" kern="0" noProof="0" dirty="0">
                  <a:cs typeface="Segoe UI"/>
                  <a:sym typeface="Segoe UI"/>
                  <a:rtl val="0"/>
                </a:rPr>
                <a:t>管理タスクの減少を報告しました</a:t>
              </a:r>
            </a:p>
          </p:txBody>
        </p:sp>
        <p:sp>
          <p:nvSpPr>
            <p:cNvPr id="61" name="TextBox 60">
              <a:extLst>
                <a:ext uri="{FF2B5EF4-FFF2-40B4-BE49-F238E27FC236}">
                  <a16:creationId xmlns:a16="http://schemas.microsoft.com/office/drawing/2014/main" id="{93B99B52-2F23-0983-1B12-E27D00BC62E6}"/>
                </a:ext>
              </a:extLst>
            </p:cNvPr>
            <p:cNvSpPr txBox="1"/>
            <p:nvPr/>
          </p:nvSpPr>
          <p:spPr>
            <a:xfrm>
              <a:off x="1180575" y="4498484"/>
              <a:ext cx="2417996" cy="246221"/>
            </a:xfrm>
            <a:prstGeom prst="rect">
              <a:avLst/>
            </a:prstGeom>
            <a:noFill/>
          </p:spPr>
          <p:txBody>
            <a:bodyPr wrap="square" lIns="0" tIns="0" rIns="0" bIns="0" rtlCol="0">
              <a:spAutoFit/>
            </a:bodyPr>
            <a:lstStyle/>
            <a:p>
              <a:pPr lvl="0">
                <a:defRPr/>
              </a:pPr>
              <a:r>
                <a:rPr lang="ja" sz="1600" b="1" u="sng" kern="0" noProof="0" dirty="0">
                  <a:latin typeface="+mj-lt"/>
                  <a:cs typeface="Segoe UI"/>
                  <a:sym typeface="Segoe UI"/>
                  <a:rtl val="0"/>
                </a:rPr>
                <a:t>機能的なビジネスの役割</a:t>
              </a:r>
            </a:p>
          </p:txBody>
        </p:sp>
      </p:grpSp>
      <p:grpSp>
        <p:nvGrpSpPr>
          <p:cNvPr id="7" name="Group 6" descr="データ情報技術プロフェッショナルの役割の 75% を表示するオブジェクト。">
            <a:extLst>
              <a:ext uri="{FF2B5EF4-FFF2-40B4-BE49-F238E27FC236}">
                <a16:creationId xmlns:a16="http://schemas.microsoft.com/office/drawing/2014/main" id="{78884326-A940-A28F-5D51-8C3EE377B4B3}"/>
              </a:ext>
            </a:extLst>
          </p:cNvPr>
          <p:cNvGrpSpPr/>
          <p:nvPr/>
        </p:nvGrpSpPr>
        <p:grpSpPr>
          <a:xfrm>
            <a:off x="8378175" y="3140086"/>
            <a:ext cx="1030317" cy="1030317"/>
            <a:chOff x="8177478" y="1933573"/>
            <a:chExt cx="759907" cy="759907"/>
          </a:xfrm>
        </p:grpSpPr>
        <p:sp>
          <p:nvSpPr>
            <p:cNvPr id="8" name="Oval 7">
              <a:extLst>
                <a:ext uri="{FF2B5EF4-FFF2-40B4-BE49-F238E27FC236}">
                  <a16:creationId xmlns:a16="http://schemas.microsoft.com/office/drawing/2014/main" id="{05EF669F-CFEC-C4EC-9D68-26B6F038E41C}"/>
                </a:ext>
                <a:ext uri="{C183D7F6-B498-43B3-948B-1728B52AA6E4}">
                  <adec:decorative xmlns:adec="http://schemas.microsoft.com/office/drawing/2017/decorative" val="1"/>
                </a:ext>
              </a:extLst>
            </p:cNvPr>
            <p:cNvSpPr/>
            <p:nvPr/>
          </p:nvSpPr>
          <p:spPr bwMode="auto">
            <a:xfrm>
              <a:off x="8177478" y="1933573"/>
              <a:ext cx="759907" cy="759907"/>
            </a:xfrm>
            <a:prstGeom prst="ellipse">
              <a:avLst/>
            </a:prstGeom>
            <a:noFill/>
            <a:ln w="38100" cap="rnd" cmpd="sng" algn="ctr">
              <a:solidFill>
                <a:srgbClr val="D9D9D6"/>
              </a:solidFill>
              <a:prstDash val="solid"/>
              <a:headEnd type="none" w="lg" len="med"/>
              <a:tailEnd type="none" w="lg" len="med"/>
            </a:ln>
            <a:effectLst>
              <a:outerShdw blurRad="63500" dist="63500" dir="2700000" algn="ctr" rotWithShape="0">
                <a:srgbClr val="737373">
                  <a:alpha val="20000"/>
                </a:srgbClr>
              </a:outerShdw>
            </a:effectLst>
          </p:spPr>
          <p:txBody>
            <a:bodyPr rtlCol="0" anchor="ctr"/>
            <a:lstStyle/>
            <a:p>
              <a:pPr marL="0" marR="0" lvl="0" indent="0" algn="ctr" defTabSz="914400" rtl="0" eaLnBrk="1" fontAlgn="auto" latinLnBrk="0" hangingPunct="1">
                <a:spcBef>
                  <a:spcPts val="0"/>
                </a:spcBef>
                <a:spcAft>
                  <a:spcPts val="0"/>
                </a:spcAft>
                <a:buClrTx/>
                <a:buSzTx/>
                <a:buFontTx/>
                <a:buNone/>
                <a:tabLst/>
                <a:defRPr/>
              </a:pPr>
              <a:endParaRPr kumimoji="0" lang="en-US" sz="1050" b="0" i="0" u="none" strike="noStrike" kern="0" cap="none" spc="0" normalizeH="0" baseline="0" noProof="0" dirty="0">
                <a:ln>
                  <a:noFill/>
                </a:ln>
                <a:solidFill>
                  <a:srgbClr val="FFFFFF"/>
                </a:solidFill>
                <a:effectLst/>
                <a:uLnTx/>
                <a:uFillTx/>
                <a:latin typeface="Segoe UI Variable Small" pitchFamily="2" charset="0"/>
              </a:endParaRPr>
            </a:p>
          </p:txBody>
        </p:sp>
        <p:sp>
          <p:nvSpPr>
            <p:cNvPr id="9" name="TextBox 8">
              <a:extLst>
                <a:ext uri="{FF2B5EF4-FFF2-40B4-BE49-F238E27FC236}">
                  <a16:creationId xmlns:a16="http://schemas.microsoft.com/office/drawing/2014/main" id="{06C32938-125F-3AC3-55FD-16EC8F4A41B3}"/>
                </a:ext>
                <a:ext uri="{C183D7F6-B498-43B3-948B-1728B52AA6E4}">
                  <adec:decorative xmlns:adec="http://schemas.microsoft.com/office/drawing/2017/decorative" val="1"/>
                </a:ext>
              </a:extLst>
            </p:cNvPr>
            <p:cNvSpPr txBox="1"/>
            <p:nvPr/>
          </p:nvSpPr>
          <p:spPr>
            <a:xfrm>
              <a:off x="8235215" y="2154627"/>
              <a:ext cx="588618" cy="317799"/>
            </a:xfrm>
            <a:prstGeom prst="rect">
              <a:avLst/>
            </a:prstGeom>
            <a:noFill/>
          </p:spPr>
          <p:txBody>
            <a:bodyPr wrap="square" lIns="73152" tIns="0" rIns="0" bIns="0" rtlCol="0" anchor="ctr">
              <a:spAutoFit/>
            </a:bodyPr>
            <a:lstStyle/>
            <a:p>
              <a:pPr marL="0" marR="0" lvl="0" indent="0" algn="ctr" defTabSz="914367" rtl="0" eaLnBrk="1" fontAlgn="auto" latinLnBrk="0" hangingPunct="1">
                <a:spcBef>
                  <a:spcPts val="0"/>
                </a:spcBef>
                <a:spcAft>
                  <a:spcPts val="392"/>
                </a:spcAft>
                <a:buClr>
                  <a:srgbClr val="0078D3"/>
                </a:buClr>
                <a:buSzTx/>
                <a:buFontTx/>
                <a:buNone/>
                <a:tabLst/>
                <a:defRPr/>
              </a:pPr>
              <a:r>
                <a:rPr kumimoji="0" lang="ja" sz="2800" b="1" i="0" u="none" strike="noStrike" kern="1200" cap="none" spc="0" normalizeH="0" baseline="0" noProof="0" dirty="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rPr>
                <a:t>75%</a:t>
              </a:r>
              <a:endParaRPr kumimoji="0" lang="en-US" sz="2800" b="1" i="0" u="none" strike="noStrike" kern="1200" cap="none" spc="0" normalizeH="0" baseline="30000" noProof="0" dirty="0">
                <a:ln>
                  <a:noFill/>
                </a:ln>
                <a:gradFill>
                  <a:gsLst>
                    <a:gs pos="79720">
                      <a:schemeClr val="tx1"/>
                    </a:gs>
                    <a:gs pos="64000">
                      <a:schemeClr val="tx1"/>
                    </a:gs>
                  </a:gsLst>
                  <a:path path="circle">
                    <a:fillToRect l="100000" t="100000"/>
                  </a:path>
                </a:gradFill>
                <a:effectLst/>
                <a:uLnTx/>
                <a:uFillTx/>
                <a:latin typeface="Segoe UI Variable Display" pitchFamily="2" charset="0"/>
                <a:cs typeface="Helvetica" panose="020B0604020202020204" pitchFamily="34" charset="0"/>
              </a:endParaRPr>
            </a:p>
          </p:txBody>
        </p:sp>
        <p:sp>
          <p:nvSpPr>
            <p:cNvPr id="12" name="Arc 11" descr="ドーナツグラフがいっぱいになる例 ">
              <a:extLst>
                <a:ext uri="{FF2B5EF4-FFF2-40B4-BE49-F238E27FC236}">
                  <a16:creationId xmlns:a16="http://schemas.microsoft.com/office/drawing/2014/main" id="{A1948154-7BF9-2B8F-30D7-B411E7FF7360}"/>
                </a:ext>
                <a:ext uri="{C183D7F6-B498-43B3-948B-1728B52AA6E4}">
                  <adec:decorative xmlns:adec="http://schemas.microsoft.com/office/drawing/2017/decorative" val="0"/>
                </a:ext>
              </a:extLst>
            </p:cNvPr>
            <p:cNvSpPr/>
            <p:nvPr/>
          </p:nvSpPr>
          <p:spPr bwMode="auto">
            <a:xfrm rot="180000">
              <a:off x="8177478" y="1933573"/>
              <a:ext cx="759907" cy="759907"/>
            </a:xfrm>
            <a:prstGeom prst="arc">
              <a:avLst>
                <a:gd name="adj1" fmla="val 16200000"/>
                <a:gd name="adj2" fmla="val 10661673"/>
              </a:avLst>
            </a:prstGeom>
            <a:noFill/>
            <a:ln w="38100" cap="rnd">
              <a:gradFill flip="none" rotWithShape="1">
                <a:gsLst>
                  <a:gs pos="100000">
                    <a:srgbClr val="399A91"/>
                  </a:gs>
                  <a:gs pos="68000">
                    <a:srgbClr val="0078D4"/>
                  </a:gs>
                  <a:gs pos="0">
                    <a:srgbClr val="FF5C39"/>
                  </a:gs>
                  <a:gs pos="32000">
                    <a:srgbClr val="C73ECC"/>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spcBef>
                  <a:spcPct val="0"/>
                </a:spcBef>
                <a:spcAft>
                  <a:spcPct val="0"/>
                </a:spcAft>
                <a:buClrTx/>
                <a:buSzTx/>
                <a:buFontTx/>
                <a:buNone/>
                <a:tabLst/>
                <a:defRPr/>
              </a:pPr>
              <a:endParaRPr kumimoji="0" lang="en-US" sz="500" b="0" i="0" u="none" strike="noStrike" kern="1200" cap="none" spc="0" normalizeH="0" baseline="0" noProof="0" dirty="0">
                <a:ln>
                  <a:noFill/>
                </a:ln>
                <a:solidFill>
                  <a:srgbClr val="000000"/>
                </a:solidFill>
                <a:effectLst/>
                <a:uLnTx/>
                <a:uFillTx/>
                <a:latin typeface="Segoe UI Variable Small" pitchFamily="2" charset="0"/>
                <a:cs typeface="Segoe UI" pitchFamily="34" charset="0"/>
              </a:endParaRPr>
            </a:p>
          </p:txBody>
        </p:sp>
      </p:grpSp>
      <p:grpSp>
        <p:nvGrpSpPr>
          <p:cNvPr id="73" name="Group 72" descr="データおよび情報技術の専門的役割の対象。">
            <a:extLst>
              <a:ext uri="{FF2B5EF4-FFF2-40B4-BE49-F238E27FC236}">
                <a16:creationId xmlns:a16="http://schemas.microsoft.com/office/drawing/2014/main" id="{5F7965F9-0AFF-9940-3A5A-3D5D0956F4BC}"/>
              </a:ext>
            </a:extLst>
          </p:cNvPr>
          <p:cNvGrpSpPr/>
          <p:nvPr/>
        </p:nvGrpSpPr>
        <p:grpSpPr>
          <a:xfrm>
            <a:off x="8378175" y="4295110"/>
            <a:ext cx="3184809" cy="787147"/>
            <a:chOff x="8071366" y="6025082"/>
            <a:chExt cx="3184809" cy="787147"/>
          </a:xfrm>
        </p:grpSpPr>
        <p:sp>
          <p:nvSpPr>
            <p:cNvPr id="56" name="TextBox 55">
              <a:extLst>
                <a:ext uri="{FF2B5EF4-FFF2-40B4-BE49-F238E27FC236}">
                  <a16:creationId xmlns:a16="http://schemas.microsoft.com/office/drawing/2014/main" id="{61CF091A-9B70-4C11-6406-CD425F7073B2}"/>
                </a:ext>
              </a:extLst>
            </p:cNvPr>
            <p:cNvSpPr txBox="1"/>
            <p:nvPr/>
          </p:nvSpPr>
          <p:spPr>
            <a:xfrm>
              <a:off x="8071366" y="6319786"/>
              <a:ext cx="3184809" cy="492443"/>
            </a:xfrm>
            <a:prstGeom prst="rect">
              <a:avLst/>
            </a:prstGeom>
            <a:noFill/>
          </p:spPr>
          <p:txBody>
            <a:bodyPr wrap="square" lIns="0" tIns="0" rIns="0" bIns="0" rtlCol="0">
              <a:spAutoFit/>
            </a:bodyPr>
            <a:lstStyle/>
            <a:p>
              <a:pPr lvl="0">
                <a:defRPr/>
              </a:pPr>
              <a:r>
                <a:rPr lang="ja" sz="1600" kern="0" noProof="0" dirty="0">
                  <a:cs typeface="Segoe UI"/>
                  <a:sym typeface="Segoe UI"/>
                  <a:rtl val="0"/>
                </a:rPr>
                <a:t>情報の検索に費やす時間を短縮</a:t>
              </a:r>
            </a:p>
          </p:txBody>
        </p:sp>
        <p:sp>
          <p:nvSpPr>
            <p:cNvPr id="57" name="TextBox 56">
              <a:extLst>
                <a:ext uri="{FF2B5EF4-FFF2-40B4-BE49-F238E27FC236}">
                  <a16:creationId xmlns:a16="http://schemas.microsoft.com/office/drawing/2014/main" id="{86712751-05FF-3B77-4F64-19C5A9C44E4C}"/>
                </a:ext>
              </a:extLst>
            </p:cNvPr>
            <p:cNvSpPr txBox="1"/>
            <p:nvPr/>
          </p:nvSpPr>
          <p:spPr>
            <a:xfrm>
              <a:off x="8071367" y="6025082"/>
              <a:ext cx="2996550" cy="246221"/>
            </a:xfrm>
            <a:prstGeom prst="rect">
              <a:avLst/>
            </a:prstGeom>
            <a:noFill/>
          </p:spPr>
          <p:txBody>
            <a:bodyPr wrap="square" lIns="0" tIns="0" rIns="0" bIns="0" rtlCol="0">
              <a:spAutoFit/>
            </a:bodyPr>
            <a:lstStyle/>
            <a:p>
              <a:pPr lvl="0">
                <a:defRPr/>
              </a:pPr>
              <a:r>
                <a:rPr lang="ja" sz="1600" b="1" u="sng" kern="0" noProof="0" dirty="0">
                  <a:latin typeface="+mj-lt"/>
                  <a:cs typeface="Segoe UI"/>
                  <a:sym typeface="Segoe UI"/>
                  <a:rtl val="0"/>
                </a:rPr>
                <a:t>データ&amp;ITプロフェッショナル</a:t>
              </a:r>
            </a:p>
          </p:txBody>
        </p:sp>
      </p:grpSp>
      <p:sp>
        <p:nvSpPr>
          <p:cNvPr id="49" name="Footer Placeholder 25">
            <a:extLst>
              <a:ext uri="{FF2B5EF4-FFF2-40B4-BE49-F238E27FC236}">
                <a16:creationId xmlns:a16="http://schemas.microsoft.com/office/drawing/2014/main" id="{48971A8B-81E4-A333-DD75-F953EC6B60A7}"/>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 sz="1000" b="0" i="0" u="none" strike="noStrike" kern="1200" cap="none" spc="0" normalizeH="0" baseline="0" noProof="0" dirty="0">
                <a:ln>
                  <a:noFill/>
                </a:ln>
                <a:solidFill>
                  <a:srgbClr val="000000"/>
                </a:solidFill>
                <a:effectLst/>
                <a:uLnTx/>
                <a:uFillTx/>
                <a:latin typeface="Segoe UI"/>
                <a:ea typeface="+mn-ea"/>
                <a:cs typeface="+mn-cs"/>
              </a:rPr>
              <a:t>© 著作権:Microsoft Corporation.全著作権所有。</a:t>
            </a:r>
          </a:p>
        </p:txBody>
      </p:sp>
      <p:sp>
        <p:nvSpPr>
          <p:cNvPr id="40" name="TextBox 39">
            <a:extLst>
              <a:ext uri="{FF2B5EF4-FFF2-40B4-BE49-F238E27FC236}">
                <a16:creationId xmlns:a16="http://schemas.microsoft.com/office/drawing/2014/main" id="{983373E6-8C29-3E95-36B9-F6523152A815}"/>
              </a:ext>
            </a:extLst>
          </p:cNvPr>
          <p:cNvSpPr txBox="1"/>
          <p:nvPr/>
        </p:nvSpPr>
        <p:spPr>
          <a:xfrm>
            <a:off x="5172198" y="6369847"/>
            <a:ext cx="6755054"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 sz="900" b="0" i="0" u="none" strike="noStrike" kern="0" cap="none" spc="0" normalizeH="0" baseline="0" noProof="0" dirty="0">
                <a:ln>
                  <a:noFill/>
                </a:ln>
                <a:solidFill>
                  <a:srgbClr val="0078D4"/>
                </a:solidFill>
                <a:effectLst/>
                <a:uLnTx/>
                <a:uFillTx/>
                <a:latin typeface="Segoe UI"/>
                <a:ea typeface="+mn-ea"/>
                <a:cs typeface="Segoe UI"/>
                <a:sym typeface="Segoe UI"/>
                <a:hlinkClick r:id="rId5">
                  <a:extLst>
                    <a:ext uri="{A12FA001-AC4F-418D-AE19-62706E023703}">
                      <ahyp:hlinkClr xmlns:ahyp="http://schemas.microsoft.com/office/drawing/2018/hyperlinkcolor" val="tx"/>
                    </a:ext>
                  </a:extLst>
                </a:hlinkClick>
                <a:rtl val="0"/>
              </a:rPr>
              <a:t>Work trend Index Annual Report: AI Fix Work?</a:t>
            </a:r>
            <a:r>
              <a:rPr kumimoji="0" lang="ja" sz="900" b="0" i="0" u="none" strike="noStrike" kern="0" cap="none" spc="0" normalizeH="0" baseline="0" noProof="0" dirty="0">
                <a:ln>
                  <a:noFill/>
                </a:ln>
                <a:solidFill>
                  <a:srgbClr val="0078D4"/>
                </a:solidFill>
                <a:effectLst/>
                <a:uLnTx/>
                <a:uFillTx/>
                <a:latin typeface="Segoe UI"/>
                <a:ea typeface="+mn-ea"/>
                <a:cs typeface="Segoe UI"/>
                <a:sym typeface="Segoe UI"/>
                <a:rtl val="0"/>
              </a:rPr>
              <a:t> </a:t>
            </a:r>
            <a:r>
              <a:rPr kumimoji="0" lang="ja" sz="900" b="0" i="0" u="none" strike="noStrike" kern="0" cap="none" spc="0" normalizeH="0" baseline="0" noProof="0" dirty="0">
                <a:ln>
                  <a:noFill/>
                </a:ln>
                <a:solidFill>
                  <a:srgbClr val="1A1A1A"/>
                </a:solidFill>
                <a:effectLst/>
                <a:uLnTx/>
                <a:uFillTx/>
                <a:latin typeface="Segoe UI"/>
                <a:ea typeface="+mn-ea"/>
                <a:cs typeface="Segoe UI"/>
                <a:sym typeface="Segoe UI"/>
                <a:rtl val="0"/>
              </a:rPr>
              <a:t>マイクロソフト 2023年5月9日</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 sz="9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Microsoft Work Trend Index: Copilot の初期のユーザーは、職場でのジェネレーティブ AI について何を教えてくれますか?</a:t>
            </a:r>
            <a:r>
              <a:rPr kumimoji="0" lang="ja" sz="900" b="0" i="0" u="none" strike="noStrike" kern="1200" cap="none" spc="0" normalizeH="0" baseline="0" noProof="0" dirty="0">
                <a:ln>
                  <a:noFill/>
                </a:ln>
                <a:solidFill>
                  <a:srgbClr val="0078D4"/>
                </a:solidFill>
                <a:effectLst/>
                <a:uLnTx/>
                <a:uFillTx/>
                <a:latin typeface="Segoe UI"/>
                <a:ea typeface="+mn-ea"/>
                <a:cs typeface="Segoe UI" panose="020B0502040204020203" pitchFamily="34" charset="0"/>
              </a:rPr>
              <a:t>: </a:t>
            </a:r>
            <a:r>
              <a:rPr kumimoji="0" lang="ja" sz="900" b="0" i="0" u="none" strike="noStrike" kern="1200" cap="none" spc="0" normalizeH="0" baseline="0" noProof="0" dirty="0">
                <a:ln>
                  <a:noFill/>
                </a:ln>
                <a:solidFill>
                  <a:srgbClr val="1A1A1A"/>
                </a:solidFill>
                <a:effectLst/>
                <a:uLnTx/>
                <a:uFillTx/>
                <a:latin typeface="Segoe UI"/>
                <a:ea typeface="+mn-ea"/>
                <a:cs typeface="Segoe UI" panose="020B0502040204020203" pitchFamily="34" charset="0"/>
              </a:rPr>
              <a:t>マイクロソフト 2023年11月15日</a:t>
            </a:r>
          </a:p>
        </p:txBody>
      </p:sp>
    </p:spTree>
    <p:extLst>
      <p:ext uri="{BB962C8B-B14F-4D97-AF65-F5344CB8AC3E}">
        <p14:creationId xmlns:p14="http://schemas.microsoft.com/office/powerpoint/2010/main" val="22138236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dec="http://schemas.microsoft.com/office/drawing/2017/decorative" xmlns:a14="http://schemas.microsoft.com/office/drawing/2010/main" xmlns:ahyp="http://schemas.microsoft.com/office/drawing/2018/hyperlinkcolor" xmlns:p14="http://schemas.microsoft.com/office/powerpoint/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292A6-D0E8-08AF-4708-4482D3D3B204}"/>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643295C4-EE0D-51AB-08FE-15A8FB00E040}"/>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CED45544-AA52-2493-6688-526558C2673F}"/>
              </a:ext>
            </a:extLst>
          </p:cNvPr>
          <p:cNvSpPr txBox="1">
            <a:spLocks noGrp="1"/>
          </p:cNvSpPr>
          <p:nvPr>
            <p:ph type="title"/>
          </p:nvPr>
        </p:nvSpPr>
        <p:spPr>
          <a:xfrm>
            <a:off x="588263" y="478150"/>
            <a:ext cx="11018520"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noProof="0" dirty="0"/>
              <a:t>なぜ今、AIなのか?(2の2)</a:t>
            </a:r>
            <a:endParaRPr kumimoji="0" lang="en-US" b="0" i="0" u="none" strike="noStrike" kern="1200" cap="none" spc="0" normalizeH="0" baseline="0" noProof="0" dirty="0">
              <a:ln w="3175">
                <a:noFill/>
              </a:ln>
              <a:effectLst/>
              <a:uLnTx/>
              <a:uFillTx/>
              <a:ea typeface="+mn-ea"/>
              <a:cs typeface="Segoe UI" pitchFamily="34" charset="0"/>
            </a:endParaRPr>
          </a:p>
        </p:txBody>
      </p:sp>
      <p:sp>
        <p:nvSpPr>
          <p:cNvPr id="44" name="TextBox 43">
            <a:extLst>
              <a:ext uri="{FF2B5EF4-FFF2-40B4-BE49-F238E27FC236}">
                <a16:creationId xmlns:a16="http://schemas.microsoft.com/office/drawing/2014/main" id="{FC2AE3BF-FA75-AEF5-F408-9317A46EE3E4}"/>
              </a:ext>
            </a:extLst>
          </p:cNvPr>
          <p:cNvSpPr txBox="1"/>
          <p:nvPr/>
        </p:nvSpPr>
        <p:spPr>
          <a:xfrm>
            <a:off x="725626" y="1286004"/>
            <a:ext cx="714405" cy="707886"/>
          </a:xfrm>
          <a:prstGeom prst="rect">
            <a:avLst/>
          </a:prstGeom>
          <a:noFill/>
        </p:spPr>
        <p:txBody>
          <a:bodyPr wrap="square">
            <a:spAutoFit/>
          </a:bodyPr>
          <a:lstStyle/>
          <a:p>
            <a:pPr defTabSz="1371600">
              <a:tabLst>
                <a:tab pos="1371600" algn="l"/>
              </a:tabLst>
              <a:defRPr/>
            </a:pPr>
            <a:r>
              <a:rPr lang="ja" sz="40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33" name="TextBox 32">
            <a:extLst>
              <a:ext uri="{FF2B5EF4-FFF2-40B4-BE49-F238E27FC236}">
                <a16:creationId xmlns:a16="http://schemas.microsoft.com/office/drawing/2014/main" id="{5F32F23E-80C0-4E9D-30FA-76DC7D5B981C}"/>
              </a:ext>
            </a:extLst>
          </p:cNvPr>
          <p:cNvSpPr txBox="1"/>
          <p:nvPr/>
        </p:nvSpPr>
        <p:spPr>
          <a:xfrm>
            <a:off x="1222782" y="1293436"/>
            <a:ext cx="10243592" cy="707886"/>
          </a:xfrm>
          <a:prstGeom prst="rect">
            <a:avLst/>
          </a:prstGeom>
          <a:noFill/>
        </p:spPr>
        <p:txBody>
          <a:bodyPr wrap="square">
            <a:spAutoFit/>
          </a:bodyPr>
          <a:lstStyle/>
          <a:p>
            <a:pPr>
              <a:spcAft>
                <a:spcPts val="600"/>
              </a:spcAft>
            </a:pPr>
            <a:r>
              <a:rPr lang="ja" sz="2000" b="1" noProof="0" dirty="0">
                <a:latin typeface="+mj-lt"/>
              </a:rPr>
              <a:t>AIは急速に進化しており</a:t>
            </a:r>
            <a:r>
              <a:rPr lang="ja" sz="2000" noProof="0" dirty="0"/>
              <a:t>、今日私たちが目にしているのはほんの始まりに過ぎません。 </a:t>
            </a:r>
            <a:br>
              <a:rPr lang="en-US" sz="2000" noProof="0" dirty="0"/>
            </a:br>
            <a:r>
              <a:rPr lang="ja" sz="2000" noProof="0" dirty="0"/>
              <a:t>早期に実験する人は、AIが進歩し続けるにつれて</a:t>
            </a:r>
            <a:r>
              <a:rPr lang="ja" sz="2000" b="1" noProof="0" dirty="0">
                <a:latin typeface="+mj-lt"/>
              </a:rPr>
              <a:t>、より簡単に適応できます。</a:t>
            </a:r>
          </a:p>
        </p:txBody>
      </p:sp>
      <p:pic>
        <p:nvPicPr>
          <p:cNvPr id="36" name="Picture 35">
            <a:extLst>
              <a:ext uri="{FF2B5EF4-FFF2-40B4-BE49-F238E27FC236}">
                <a16:creationId xmlns:a16="http://schemas.microsoft.com/office/drawing/2014/main" id="{2B7169B1-EDCD-DDA4-27CD-759023D4108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1134151" y="1126923"/>
            <a:ext cx="1082829" cy="966093"/>
          </a:xfrm>
          <a:prstGeom prst="rect">
            <a:avLst/>
          </a:prstGeom>
        </p:spPr>
      </p:pic>
      <p:sp>
        <p:nvSpPr>
          <p:cNvPr id="2" name="Rectangle: Rounded Corners 1">
            <a:extLst>
              <a:ext uri="{FF2B5EF4-FFF2-40B4-BE49-F238E27FC236}">
                <a16:creationId xmlns:a16="http://schemas.microsoft.com/office/drawing/2014/main" id="{A7F6982C-8634-B0CA-4FA2-B3E7829FBA80}"/>
              </a:ext>
              <a:ext uri="{C183D7F6-B498-43B3-948B-1728B52AA6E4}">
                <adec:decorative xmlns:adec="http://schemas.microsoft.com/office/drawing/2017/decorative" val="1"/>
              </a:ext>
            </a:extLst>
          </p:cNvPr>
          <p:cNvSpPr/>
          <p:nvPr/>
        </p:nvSpPr>
        <p:spPr bwMode="auto">
          <a:xfrm>
            <a:off x="725626" y="2404376"/>
            <a:ext cx="4676553" cy="3623445"/>
          </a:xfrm>
          <a:prstGeom prst="roundRect">
            <a:avLst>
              <a:gd name="adj" fmla="val 3223"/>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dirty="0">
              <a:solidFill>
                <a:srgbClr val="000000"/>
              </a:solidFill>
              <a:latin typeface="Segoe UI"/>
              <a:cs typeface="Segoe UI" pitchFamily="34" charset="0"/>
            </a:endParaRPr>
          </a:p>
        </p:txBody>
      </p:sp>
      <p:sp>
        <p:nvSpPr>
          <p:cNvPr id="15" name="TextBox 14">
            <a:extLst>
              <a:ext uri="{FF2B5EF4-FFF2-40B4-BE49-F238E27FC236}">
                <a16:creationId xmlns:a16="http://schemas.microsoft.com/office/drawing/2014/main" id="{3D0E1C04-BFF6-4810-E302-A623B24CEFB1}"/>
              </a:ext>
            </a:extLst>
          </p:cNvPr>
          <p:cNvSpPr txBox="1"/>
          <p:nvPr/>
        </p:nvSpPr>
        <p:spPr>
          <a:xfrm>
            <a:off x="951095" y="2700874"/>
            <a:ext cx="3148179" cy="378565"/>
          </a:xfrm>
          <a:prstGeom prst="rect">
            <a:avLst/>
          </a:prstGeom>
          <a:noFill/>
        </p:spPr>
        <p:txBody>
          <a:bodyPr wrap="square">
            <a:spAutoFit/>
          </a:body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lang="ja" sz="2000" noProof="0" dirty="0">
                <a:latin typeface="+mj-lt"/>
              </a:rPr>
              <a:t>例えば</a:t>
            </a:r>
            <a:endParaRPr kumimoji="0" lang="en-US" sz="2000" b="1" i="0" u="none" strike="noStrike" kern="1200" cap="none" spc="0" normalizeH="0" baseline="0" noProof="0" dirty="0">
              <a:ln w="6350" cap="flat">
                <a:noFill/>
                <a:miter lim="800000"/>
              </a:ln>
              <a:effectLst/>
              <a:uLnTx/>
              <a:uFillTx/>
              <a:latin typeface="+mj-lt"/>
              <a:ea typeface="+mj-ea"/>
              <a:cs typeface="+mj-cs"/>
            </a:endParaRPr>
          </a:p>
        </p:txBody>
      </p:sp>
      <p:sp>
        <p:nvSpPr>
          <p:cNvPr id="16" name="TextBox 15">
            <a:extLst>
              <a:ext uri="{FF2B5EF4-FFF2-40B4-BE49-F238E27FC236}">
                <a16:creationId xmlns:a16="http://schemas.microsoft.com/office/drawing/2014/main" id="{FFC45281-6483-BFBA-29E1-7DC19809D511}"/>
              </a:ext>
            </a:extLst>
          </p:cNvPr>
          <p:cNvSpPr txBox="1"/>
          <p:nvPr/>
        </p:nvSpPr>
        <p:spPr>
          <a:xfrm>
            <a:off x="948157" y="3192526"/>
            <a:ext cx="4089370" cy="2585323"/>
          </a:xfrm>
          <a:prstGeom prst="rect">
            <a:avLst/>
          </a:prstGeom>
          <a:noFill/>
        </p:spPr>
        <p:txBody>
          <a:bodyPr wrap="square">
            <a:spAutoFit/>
          </a:bodyPr>
          <a:lstStyle/>
          <a:p>
            <a:r>
              <a:rPr lang="ja" sz="1800" b="1" noProof="0" dirty="0"/>
              <a:t>AIエージェント </a:t>
            </a:r>
            <a:r>
              <a:rPr lang="ja" sz="1800" noProof="0" dirty="0"/>
              <a:t>(仮想アシスタントとも呼ばれます)は、ニーズに基づいてさまざまなタスクを支援できるスマートソフトウェアツールです。</a:t>
            </a:r>
          </a:p>
          <a:p>
            <a:endParaRPr lang="en-US" sz="1800" noProof="0" dirty="0"/>
          </a:p>
          <a:p>
            <a:r>
              <a:rPr lang="ja" sz="1800" noProof="0" dirty="0">
                <a:latin typeface="+mj-lt"/>
              </a:rPr>
              <a:t>Copilot Agent</a:t>
            </a:r>
            <a:r>
              <a:rPr lang="ja" sz="1800" noProof="0" dirty="0"/>
              <a:t>を使用すると、ユーザーはコーディングなしで基本的なAIエージェントを作成できるようになり、ロールの自動化と効率化が可能になります。</a:t>
            </a:r>
            <a:endParaRPr lang="en-US" sz="1800" b="1" noProof="0" dirty="0"/>
          </a:p>
        </p:txBody>
      </p:sp>
      <p:grpSp>
        <p:nvGrpSpPr>
          <p:cNvPr id="20" name="Group 19" descr="Microsoft Copilot Studio エージェント ビルダーのスクリーンショット。">
            <a:extLst>
              <a:ext uri="{FF2B5EF4-FFF2-40B4-BE49-F238E27FC236}">
                <a16:creationId xmlns:a16="http://schemas.microsoft.com/office/drawing/2014/main" id="{44584818-8073-2DF8-422E-27B89F2F5D79}"/>
              </a:ext>
            </a:extLst>
          </p:cNvPr>
          <p:cNvGrpSpPr/>
          <p:nvPr/>
        </p:nvGrpSpPr>
        <p:grpSpPr>
          <a:xfrm>
            <a:off x="5699067" y="2387040"/>
            <a:ext cx="6230411" cy="3640781"/>
            <a:chOff x="5699067" y="2387040"/>
            <a:chExt cx="6230411" cy="3640781"/>
          </a:xfrm>
        </p:grpSpPr>
        <p:pic>
          <p:nvPicPr>
            <p:cNvPr id="18" name="Picture 17">
              <a:extLst>
                <a:ext uri="{FF2B5EF4-FFF2-40B4-BE49-F238E27FC236}">
                  <a16:creationId xmlns:a16="http://schemas.microsoft.com/office/drawing/2014/main" id="{BDDB2F93-FE09-882C-044D-6FF9E52CB1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92642" y="2689824"/>
              <a:ext cx="5130923" cy="2814401"/>
            </a:xfrm>
            <a:prstGeom prst="rect">
              <a:avLst/>
            </a:prstGeom>
          </p:spPr>
        </p:pic>
        <p:pic>
          <p:nvPicPr>
            <p:cNvPr id="19" name="Picture 18">
              <a:extLst>
                <a:ext uri="{FF2B5EF4-FFF2-40B4-BE49-F238E27FC236}">
                  <a16:creationId xmlns:a16="http://schemas.microsoft.com/office/drawing/2014/main" id="{F008C1B8-9F06-3002-FCAF-AFB4CBF3B2CF}"/>
                </a:ext>
              </a:extLst>
            </p:cNvPr>
            <p:cNvPicPr>
              <a:picLocks/>
            </p:cNvPicPr>
            <p:nvPr/>
          </p:nvPicPr>
          <p:blipFill rotWithShape="1">
            <a:blip r:embed="rId6" cstate="print">
              <a:extLst>
                <a:ext uri="{28A0092B-C50C-407E-A947-70E740481C1C}">
                  <a14:useLocalDpi xmlns:a14="http://schemas.microsoft.com/office/drawing/2010/main"/>
                </a:ext>
              </a:extLst>
            </a:blip>
            <a:srcRect/>
            <a:stretch/>
          </p:blipFill>
          <p:spPr>
            <a:xfrm>
              <a:off x="5699067" y="2387040"/>
              <a:ext cx="6230411" cy="3640781"/>
            </a:xfrm>
            <a:prstGeom prst="rect">
              <a:avLst/>
            </a:prstGeom>
          </p:spPr>
        </p:pic>
      </p:grpSp>
      <p:grpSp>
        <p:nvGrpSpPr>
          <p:cNvPr id="25" name="Group 24">
            <a:extLst>
              <a:ext uri="{FF2B5EF4-FFF2-40B4-BE49-F238E27FC236}">
                <a16:creationId xmlns:a16="http://schemas.microsoft.com/office/drawing/2014/main" id="{53BCE4DA-7FDD-5084-2D2D-9F8A02D9C0CF}"/>
              </a:ext>
              <a:ext uri="{C183D7F6-B498-43B3-948B-1728B52AA6E4}">
                <adec:decorative xmlns:adec="http://schemas.microsoft.com/office/drawing/2017/decorative" val="1"/>
              </a:ext>
            </a:extLst>
          </p:cNvPr>
          <p:cNvGrpSpPr/>
          <p:nvPr/>
        </p:nvGrpSpPr>
        <p:grpSpPr>
          <a:xfrm>
            <a:off x="8465356" y="2184489"/>
            <a:ext cx="697832" cy="707886"/>
            <a:chOff x="4356839" y="2557229"/>
            <a:chExt cx="875724" cy="871771"/>
          </a:xfrm>
        </p:grpSpPr>
        <p:sp>
          <p:nvSpPr>
            <p:cNvPr id="24" name="Oval 23">
              <a:extLst>
                <a:ext uri="{FF2B5EF4-FFF2-40B4-BE49-F238E27FC236}">
                  <a16:creationId xmlns:a16="http://schemas.microsoft.com/office/drawing/2014/main" id="{004E1135-CA8F-6DE4-BC81-497A5BE25B45}"/>
                </a:ext>
              </a:extLst>
            </p:cNvPr>
            <p:cNvSpPr/>
            <p:nvPr/>
          </p:nvSpPr>
          <p:spPr bwMode="auto">
            <a:xfrm>
              <a:off x="4356839" y="2557229"/>
              <a:ext cx="875724" cy="871771"/>
            </a:xfrm>
            <a:prstGeom prst="ellipse">
              <a:avLst/>
            </a:prstGeom>
            <a:solidFill>
              <a:schemeClr val="bg1"/>
            </a:solidFill>
            <a:ln w="28575">
              <a:solidFill>
                <a:srgbClr val="E3E4E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pic>
          <p:nvPicPr>
            <p:cNvPr id="21" name="Picture 2">
              <a:extLst>
                <a:ext uri="{FF2B5EF4-FFF2-40B4-BE49-F238E27FC236}">
                  <a16:creationId xmlns:a16="http://schemas.microsoft.com/office/drawing/2014/main" id="{77836AA2-D618-813F-F823-1022F5E0CD85}"/>
                </a:ext>
                <a:ext uri="{C183D7F6-B498-43B3-948B-1728B52AA6E4}">
                  <adec:decorative xmlns:adec="http://schemas.microsoft.com/office/drawing/2017/decorative" val="1"/>
                </a:ext>
              </a:extLst>
            </p:cNvPr>
            <p:cNvPicPr>
              <a:picLocks noChangeAspect="1" noChangeArrowheads="1"/>
            </p:cNvPicPr>
            <p:nvPr/>
          </p:nvPicPr>
          <p:blipFill>
            <a:blip r:embed="rId7" cstate="screen">
              <a:alphaModFix/>
              <a:extLst>
                <a:ext uri="{28A0092B-C50C-407E-A947-70E740481C1C}">
                  <a14:useLocalDpi xmlns:a14="http://schemas.microsoft.com/office/drawing/2010/main"/>
                </a:ext>
              </a:extLst>
            </a:blip>
            <a:srcRect/>
            <a:stretch>
              <a:fillRect/>
            </a:stretch>
          </p:blipFill>
          <p:spPr bwMode="auto">
            <a:xfrm>
              <a:off x="4519679" y="2709346"/>
              <a:ext cx="556211" cy="553997"/>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Footer Placeholder 25">
            <a:extLst>
              <a:ext uri="{FF2B5EF4-FFF2-40B4-BE49-F238E27FC236}">
                <a16:creationId xmlns:a16="http://schemas.microsoft.com/office/drawing/2014/main" id="{18FD7E61-BCDC-01A4-B0F9-2D101BC0A57F}"/>
              </a:ext>
            </a:extLst>
          </p:cNvPr>
          <p:cNvSpPr>
            <a:spLocks noGrp="1"/>
          </p:cNvSpPr>
          <p:nvPr>
            <p:ph type="ftr" sz="quarter" idx="4294967295"/>
          </p:nvPr>
        </p:nvSpPr>
        <p:spPr>
          <a:xfrm>
            <a:off x="584200" y="6421438"/>
            <a:ext cx="4151313" cy="196850"/>
          </a:xfrm>
          <a:prstGeom prst="rect">
            <a:avLst/>
          </a:prstGeom>
        </p:spPr>
        <p:txBody>
          <a:bodyPr lIns="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 sz="1000" b="0" i="0" u="none" strike="noStrike" kern="1200" cap="none" spc="0" normalizeH="0" baseline="0" noProof="0" dirty="0">
                <a:ln>
                  <a:noFill/>
                </a:ln>
                <a:solidFill>
                  <a:srgbClr val="000000"/>
                </a:solidFill>
                <a:effectLst/>
                <a:uLnTx/>
                <a:uFillTx/>
                <a:latin typeface="Segoe UI"/>
                <a:ea typeface="+mn-ea"/>
                <a:cs typeface="+mn-cs"/>
              </a:rPr>
              <a:t>© 著作権:Microsoft Corporation.全著作権所有。</a:t>
            </a:r>
          </a:p>
        </p:txBody>
      </p:sp>
    </p:spTree>
    <p:extLst>
      <p:ext uri="{BB962C8B-B14F-4D97-AF65-F5344CB8AC3E}">
        <p14:creationId xmlns:p14="http://schemas.microsoft.com/office/powerpoint/2010/main" val="68050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B66D-D750-9D1E-E46C-FD98E5DA0634}"/>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46A605A4-F066-8C9E-5A38-FA4AAC89F022}"/>
              </a:ext>
            </a:extLst>
          </p:cNvPr>
          <p:cNvSpPr>
            <a:spLocks noGrp="1"/>
          </p:cNvSpPr>
          <p:nvPr>
            <p:ph type="title"/>
          </p:nvPr>
        </p:nvSpPr>
        <p:spPr>
          <a:xfrm>
            <a:off x="586740" y="455544"/>
            <a:ext cx="11018520" cy="553998"/>
          </a:xfrm>
        </p:spPr>
        <p:txBody>
          <a:bodyPr/>
          <a:lstStyle/>
          <a:p>
            <a:r>
              <a:rPr lang="ja" noProof="0" dirty="0"/>
              <a:t>AI のワーク バディに会う</a:t>
            </a:r>
          </a:p>
        </p:txBody>
      </p:sp>
      <p:sp>
        <p:nvSpPr>
          <p:cNvPr id="1050" name="2. Slide Title">
            <a:extLst>
              <a:ext uri="{FF2B5EF4-FFF2-40B4-BE49-F238E27FC236}">
                <a16:creationId xmlns:a16="http://schemas.microsoft.com/office/drawing/2014/main" id="{E49509AD-110D-7585-73A1-6ACF88F651D6}"/>
              </a:ext>
            </a:extLst>
          </p:cNvPr>
          <p:cNvSpPr txBox="1">
            <a:spLocks/>
          </p:cNvSpPr>
          <p:nvPr>
            <p:custDataLst>
              <p:tags r:id="rId1"/>
            </p:custDataLst>
          </p:nvPr>
        </p:nvSpPr>
        <p:spPr>
          <a:xfrm>
            <a:off x="586740" y="1087643"/>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dirty="0">
                <a:ln w="6350" cap="flat">
                  <a:noFill/>
                  <a:miter lim="800000"/>
                </a:ln>
                <a:effectLst/>
                <a:uLnTx/>
                <a:uFillTx/>
                <a:ea typeface="+mj-ea"/>
                <a:cs typeface="+mj-cs"/>
              </a:rPr>
              <a:t>AIが仕事での日常業務をどのように支援できるかの例</a:t>
            </a:r>
          </a:p>
        </p:txBody>
      </p:sp>
      <p:pic>
        <p:nvPicPr>
          <p:cNvPr id="1052" name="Picture 1051">
            <a:extLst>
              <a:ext uri="{FF2B5EF4-FFF2-40B4-BE49-F238E27FC236}">
                <a16:creationId xmlns:a16="http://schemas.microsoft.com/office/drawing/2014/main" id="{78125F11-E73A-6994-E13B-B7D470AF4B7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41407A61-CE89-A2E9-D1D7-20E7F34F54E2}"/>
              </a:ext>
              <a:ext uri="{C183D7F6-B498-43B3-948B-1728B52AA6E4}">
                <adec:decorative xmlns:adec="http://schemas.microsoft.com/office/drawing/2017/decorative" val="1"/>
              </a:ext>
            </a:extLst>
          </p:cNvPr>
          <p:cNvPicPr>
            <a:picLocks noChangeAspect="1" noChangeArrowheads="1"/>
          </p:cNvPicPr>
          <p:nvPr/>
        </p:nvPicPr>
        <p:blipFill>
          <a:blip r:embed="rId5" cstate="screen">
            <a:alphaModFix/>
            <a:extLst>
              <a:ext uri="{28A0092B-C50C-407E-A947-70E740481C1C}">
                <a14:useLocalDpi xmlns:a14="http://schemas.microsoft.com/office/drawing/2010/main"/>
              </a:ext>
            </a:extLst>
          </a:blip>
          <a:srcRect/>
          <a:stretch>
            <a:fillRect/>
          </a:stretch>
        </p:blipFill>
        <p:spPr bwMode="auto">
          <a:xfrm>
            <a:off x="11473900" y="169139"/>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4" name="Freeform 8">
            <a:extLst>
              <a:ext uri="{FF2B5EF4-FFF2-40B4-BE49-F238E27FC236}">
                <a16:creationId xmlns:a16="http://schemas.microsoft.com/office/drawing/2014/main" id="{63A93515-DD34-2396-D305-4005F3DB65C6}"/>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8A33364A-D1FE-437A-6856-93A1FF8B661F}"/>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CC592CED-36C2-0236-7C50-417FE971C52F}"/>
              </a:ext>
            </a:extLst>
          </p:cNvPr>
          <p:cNvSpPr>
            <a:spLocks noGrp="1"/>
          </p:cNvSpPr>
          <p:nvPr/>
        </p:nvSpPr>
        <p:spPr bwMode="auto">
          <a:xfrm>
            <a:off x="877888" y="1768072"/>
            <a:ext cx="2982912"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1"/>
                </a:solidFill>
                <a:effectLst/>
                <a:uLnTx/>
                <a:uFillTx/>
                <a:latin typeface="+mj-lt"/>
                <a:ea typeface="+mj-ea"/>
                <a:cs typeface="+mj-cs"/>
              </a:rPr>
              <a:t>ミーティング&amp;</a:t>
            </a:r>
            <a:endParaRPr kumimoji="0" lang="en-US" altLang="ja" sz="1600" i="0" u="none" strike="noStrike" kern="1200" cap="none" spc="0" normalizeH="0" baseline="0" noProof="0">
              <a:ln w="3175">
                <a:noFill/>
              </a:ln>
              <a:solidFill>
                <a:schemeClr val="accent1"/>
              </a:solidFill>
              <a:effectLst/>
              <a:uLnTx/>
              <a:uFillTx/>
              <a:latin typeface="+mj-lt"/>
              <a:ea typeface="+mj-ea"/>
              <a:cs typeface="+mj-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1"/>
                </a:solidFill>
                <a:effectLst/>
                <a:uLnTx/>
                <a:uFillTx/>
                <a:latin typeface="+mj-lt"/>
                <a:ea typeface="+mj-ea"/>
                <a:cs typeface="+mj-cs"/>
              </a:rPr>
              <a:t>コラボレーション</a:t>
            </a:r>
            <a:endParaRPr kumimoji="0" lang="ja" sz="1600" i="0" u="none" strike="noStrike" kern="1200" cap="none" spc="0" normalizeH="0" baseline="0" noProof="0" dirty="0">
              <a:ln w="3175">
                <a:noFill/>
              </a:ln>
              <a:solidFill>
                <a:schemeClr val="accent1"/>
              </a:solidFill>
              <a:effectLst/>
              <a:uLnTx/>
              <a:uFillTx/>
              <a:latin typeface="+mj-lt"/>
              <a:ea typeface="+mj-ea"/>
              <a:cs typeface="+mj-cs"/>
            </a:endParaRPr>
          </a:p>
        </p:txBody>
      </p:sp>
      <p:sp>
        <p:nvSpPr>
          <p:cNvPr id="2" name="Freeform 8">
            <a:extLst>
              <a:ext uri="{FF2B5EF4-FFF2-40B4-BE49-F238E27FC236}">
                <a16:creationId xmlns:a16="http://schemas.microsoft.com/office/drawing/2014/main" id="{7DBCE669-1D09-81F1-ECAB-1FD0C7720D2C}"/>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02126629-4D4C-FA17-4F01-2B3B0FE886F0}"/>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DE2AD65B-1F45-35C1-51D3-3B24E8721774}"/>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dirty="0">
                <a:ln w="3175">
                  <a:noFill/>
                </a:ln>
                <a:solidFill>
                  <a:schemeClr val="accent2"/>
                </a:solidFill>
                <a:effectLst/>
                <a:uLnTx/>
                <a:uFillTx/>
                <a:latin typeface="+mj-lt"/>
                <a:ea typeface="+mj-ea"/>
                <a:cs typeface="+mj-cs"/>
              </a:rPr>
              <a:t>コンテンツ生成</a:t>
            </a:r>
          </a:p>
        </p:txBody>
      </p:sp>
      <p:sp>
        <p:nvSpPr>
          <p:cNvPr id="3" name="Freeform 8">
            <a:extLst>
              <a:ext uri="{FF2B5EF4-FFF2-40B4-BE49-F238E27FC236}">
                <a16:creationId xmlns:a16="http://schemas.microsoft.com/office/drawing/2014/main" id="{C8A03D88-5D61-170F-CCDB-8FA085FE3A6E}"/>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114ED90B-4628-0C9C-B04D-E25944FE23CC}"/>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A43CB774-0145-FABE-4B90-F1B6D28E696D}"/>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dirty="0">
                <a:ln w="3175">
                  <a:noFill/>
                </a:ln>
                <a:solidFill>
                  <a:schemeClr val="accent3"/>
                </a:solidFill>
                <a:effectLst/>
                <a:uLnTx/>
                <a:uFillTx/>
                <a:latin typeface="+mj-lt"/>
                <a:ea typeface="+mj-ea"/>
                <a:cs typeface="+mj-cs"/>
              </a:rPr>
              <a:t>個人の生産性</a:t>
            </a:r>
          </a:p>
        </p:txBody>
      </p:sp>
      <p:grpSp>
        <p:nvGrpSpPr>
          <p:cNvPr id="1049" name="Group 1048" descr="AIが仕事での日常業務をどのように支援できるかの例のオブジェクト。 ">
            <a:extLst>
              <a:ext uri="{FF2B5EF4-FFF2-40B4-BE49-F238E27FC236}">
                <a16:creationId xmlns:a16="http://schemas.microsoft.com/office/drawing/2014/main" id="{590DBEE0-7CE3-F8B9-BDD0-70703B4EF376}"/>
              </a:ext>
            </a:extLst>
          </p:cNvPr>
          <p:cNvGrpSpPr/>
          <p:nvPr/>
        </p:nvGrpSpPr>
        <p:grpSpPr>
          <a:xfrm>
            <a:off x="869846" y="2465157"/>
            <a:ext cx="10458659" cy="685566"/>
            <a:chOff x="869846" y="2636231"/>
            <a:chExt cx="10458659" cy="685566"/>
          </a:xfrm>
        </p:grpSpPr>
        <p:sp>
          <p:nvSpPr>
            <p:cNvPr id="8" name="Rectangle: Rounded Corners 7">
              <a:extLst>
                <a:ext uri="{FF2B5EF4-FFF2-40B4-BE49-F238E27FC236}">
                  <a16:creationId xmlns:a16="http://schemas.microsoft.com/office/drawing/2014/main" id="{10FE4908-C3A4-B953-B2E0-81C715EB8AAD}"/>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89981B2-2219-EC35-2EB3-04300C9D783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59B9F8D5-9B4A-A7B4-4DFC-293123C2CD03}"/>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D600EFBC-47F2-67C2-119B-B3282E5AB7B5}"/>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9AF886DD-5745-0723-153B-26655B3ABCE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B82651A-E5E9-82D1-F893-870EDAE55C1F}"/>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53CDFFD-D1F1-88CF-1499-008BF17D24D7}"/>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アジェンダ作成</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の自動化</a:t>
              </a:r>
            </a:p>
          </p:txBody>
        </p:sp>
        <p:sp>
          <p:nvSpPr>
            <p:cNvPr id="45" name="Rectangle 44">
              <a:extLst>
                <a:ext uri="{FF2B5EF4-FFF2-40B4-BE49-F238E27FC236}">
                  <a16:creationId xmlns:a16="http://schemas.microsoft.com/office/drawing/2014/main" id="{BFF604A9-31FD-E3DE-55CD-9EB5CDD0F692}"/>
                </a:ext>
              </a:extLst>
            </p:cNvPr>
            <p:cNvSpPr>
              <a:spLocks/>
            </p:cNvSpPr>
            <p:nvPr/>
          </p:nvSpPr>
          <p:spPr bwMode="auto">
            <a:xfrm>
              <a:off x="2460993" y="274395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会議やチャット </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 のまとめ</a:t>
              </a:r>
            </a:p>
          </p:txBody>
        </p:sp>
        <p:sp>
          <p:nvSpPr>
            <p:cNvPr id="54" name="Rectangle 53">
              <a:extLst>
                <a:ext uri="{FF2B5EF4-FFF2-40B4-BE49-F238E27FC236}">
                  <a16:creationId xmlns:a16="http://schemas.microsoft.com/office/drawing/2014/main" id="{D33D732B-FFB2-DC11-9E5A-FA75489E18E3}"/>
                </a:ext>
              </a:extLst>
            </p:cNvPr>
            <p:cNvSpPr>
              <a:spLocks/>
            </p:cNvSpPr>
            <p:nvPr/>
          </p:nvSpPr>
          <p:spPr bwMode="auto">
            <a:xfrm>
              <a:off x="4603698" y="2645057"/>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既存のテキストを別の形式</a:t>
              </a:r>
              <a:r>
                <a:rPr kumimoji="0" lang="ja" sz="1400" i="0" u="none" strike="noStrike" kern="1200" cap="none" spc="0" normalizeH="0" baseline="0" noProof="0">
                  <a:ln>
                    <a:noFill/>
                  </a:ln>
                  <a:solidFill>
                    <a:schemeClr val="tx2"/>
                  </a:solidFill>
                  <a:effectLst/>
                  <a:uLnTx/>
                  <a:uFillTx/>
                  <a:latin typeface="+mj-lt"/>
                  <a:ea typeface="+mj-ea"/>
                  <a:cs typeface="+mj-cs"/>
                </a:rPr>
                <a:t>に変換する</a:t>
              </a:r>
              <a:endParaRPr kumimoji="0" lang="ja" sz="1400" i="0" u="none" strike="noStrike" kern="1200" cap="none" spc="0" normalizeH="0" baseline="0" noProof="0" dirty="0">
                <a:ln>
                  <a:noFill/>
                </a:ln>
                <a:solidFill>
                  <a:schemeClr val="tx2"/>
                </a:solidFill>
                <a:effectLst/>
                <a:uLnTx/>
                <a:uFillTx/>
                <a:latin typeface="+mj-lt"/>
                <a:ea typeface="+mj-ea"/>
                <a:cs typeface="+mj-cs"/>
              </a:endParaRPr>
            </a:p>
          </p:txBody>
        </p:sp>
        <p:sp>
          <p:nvSpPr>
            <p:cNvPr id="58" name="Rectangle 57">
              <a:extLst>
                <a:ext uri="{FF2B5EF4-FFF2-40B4-BE49-F238E27FC236}">
                  <a16:creationId xmlns:a16="http://schemas.microsoft.com/office/drawing/2014/main" id="{F85FE668-2B49-9F66-0FD3-15059268B62E}"/>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最初のドラフト</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を作成する</a:t>
              </a:r>
            </a:p>
          </p:txBody>
        </p:sp>
        <p:sp>
          <p:nvSpPr>
            <p:cNvPr id="1025" name="Rectangle 1024">
              <a:extLst>
                <a:ext uri="{FF2B5EF4-FFF2-40B4-BE49-F238E27FC236}">
                  <a16:creationId xmlns:a16="http://schemas.microsoft.com/office/drawing/2014/main" id="{EAF06673-A57D-524C-44D9-C627236B6153}"/>
                </a:ext>
              </a:extLst>
            </p:cNvPr>
            <p:cNvSpPr/>
            <p:nvPr/>
          </p:nvSpPr>
          <p:spPr bwMode="auto">
            <a:xfrm>
              <a:off x="8337551" y="265677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新しいメールの著者/コーチングを受ける</a:t>
              </a:r>
            </a:p>
          </p:txBody>
        </p:sp>
        <p:sp>
          <p:nvSpPr>
            <p:cNvPr id="1037" name="Rectangle 1036">
              <a:extLst>
                <a:ext uri="{FF2B5EF4-FFF2-40B4-BE49-F238E27FC236}">
                  <a16:creationId xmlns:a16="http://schemas.microsoft.com/office/drawing/2014/main" id="{EFF10390-9B19-5AE5-C69C-C4A5A7C1A8F3}"/>
                </a:ext>
              </a:extLst>
            </p:cNvPr>
            <p:cNvSpPr/>
            <p:nvPr/>
          </p:nvSpPr>
          <p:spPr bwMode="auto">
            <a:xfrm>
              <a:off x="9918490" y="2647954"/>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Q&amp;Aとアイデアの生成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チャットで</a:t>
              </a:r>
            </a:p>
          </p:txBody>
        </p:sp>
      </p:grpSp>
      <p:grpSp>
        <p:nvGrpSpPr>
          <p:cNvPr id="1048" name="Group 1047" descr="AIが仕事での日常業務をどのように支援できるかの例のオブジェクト。 ">
            <a:extLst>
              <a:ext uri="{FF2B5EF4-FFF2-40B4-BE49-F238E27FC236}">
                <a16:creationId xmlns:a16="http://schemas.microsoft.com/office/drawing/2014/main" id="{A975CE9A-073A-91A7-8D8E-9E2AC1BF3DDB}"/>
              </a:ext>
            </a:extLst>
          </p:cNvPr>
          <p:cNvGrpSpPr/>
          <p:nvPr/>
        </p:nvGrpSpPr>
        <p:grpSpPr>
          <a:xfrm>
            <a:off x="869846" y="3378159"/>
            <a:ext cx="10458659" cy="683561"/>
            <a:chOff x="869846" y="3497421"/>
            <a:chExt cx="10458659" cy="683561"/>
          </a:xfrm>
        </p:grpSpPr>
        <p:sp>
          <p:nvSpPr>
            <p:cNvPr id="9" name="Rectangle: Rounded Corners 8">
              <a:extLst>
                <a:ext uri="{FF2B5EF4-FFF2-40B4-BE49-F238E27FC236}">
                  <a16:creationId xmlns:a16="http://schemas.microsoft.com/office/drawing/2014/main" id="{D7DA200A-F781-1BD7-70DA-0CA0D26F0779}"/>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E561308-2E75-E6BB-DB8C-94E69DE486FB}"/>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0420FA5D-033D-66C0-2C51-F0077EB7F896}"/>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76AAC917-E3AC-D8F9-44D4-73108594E903}"/>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2E9F9C26-CC4F-7A84-778D-7217C9C38C25}"/>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F50599D2-2941-52B3-BFE4-67DEB1026DCB}"/>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F7F9666-0BBF-6F4B-4D7E-794E69CA0F8E}"/>
                </a:ext>
              </a:extLst>
            </p:cNvPr>
            <p:cNvSpPr>
              <a:spLocks/>
            </p:cNvSpPr>
            <p:nvPr/>
          </p:nvSpPr>
          <p:spPr bwMode="auto">
            <a:xfrm>
              <a:off x="869846" y="3624409"/>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会議の概要とメモ </a:t>
              </a:r>
            </a:p>
          </p:txBody>
        </p:sp>
        <p:sp>
          <p:nvSpPr>
            <p:cNvPr id="46" name="Rectangle 45">
              <a:extLst>
                <a:ext uri="{FF2B5EF4-FFF2-40B4-BE49-F238E27FC236}">
                  <a16:creationId xmlns:a16="http://schemas.microsoft.com/office/drawing/2014/main" id="{AFCFAB1E-9F7E-A883-CFE3-F19CA75B03BA}"/>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ライブ感情分析</a:t>
              </a:r>
            </a:p>
          </p:txBody>
        </p:sp>
        <p:sp>
          <p:nvSpPr>
            <p:cNvPr id="55" name="Rectangle 54">
              <a:extLst>
                <a:ext uri="{FF2B5EF4-FFF2-40B4-BE49-F238E27FC236}">
                  <a16:creationId xmlns:a16="http://schemas.microsoft.com/office/drawing/2014/main" id="{D9068669-36EE-35DE-63BF-DC7C3660CACF}"/>
                </a:ext>
              </a:extLst>
            </p:cNvPr>
            <p:cNvSpPr>
              <a:spLocks/>
            </p:cNvSpPr>
            <p:nvPr/>
          </p:nvSpPr>
          <p:spPr bwMode="auto">
            <a:xfrm>
              <a:off x="4603698" y="3505690"/>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コンテンツ/フォーマットの編集と調整</a:t>
              </a:r>
            </a:p>
          </p:txBody>
        </p:sp>
        <p:sp>
          <p:nvSpPr>
            <p:cNvPr id="59" name="Rectangle 58">
              <a:extLst>
                <a:ext uri="{FF2B5EF4-FFF2-40B4-BE49-F238E27FC236}">
                  <a16:creationId xmlns:a16="http://schemas.microsoft.com/office/drawing/2014/main" id="{ED171065-F639-4ECD-9465-0CBC2725C859}"/>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コンテキストを追加する</a:t>
              </a:r>
            </a:p>
          </p:txBody>
        </p:sp>
        <p:sp>
          <p:nvSpPr>
            <p:cNvPr id="1035" name="Rectangle 1034">
              <a:extLst>
                <a:ext uri="{FF2B5EF4-FFF2-40B4-BE49-F238E27FC236}">
                  <a16:creationId xmlns:a16="http://schemas.microsoft.com/office/drawing/2014/main" id="{62B4ADB6-FBAE-CD52-C5E2-3566E713E298}"/>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スレッドへの</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返信の提案</a:t>
              </a:r>
            </a:p>
          </p:txBody>
        </p:sp>
        <p:sp>
          <p:nvSpPr>
            <p:cNvPr id="1042" name="Rectangle 1041">
              <a:extLst>
                <a:ext uri="{FF2B5EF4-FFF2-40B4-BE49-F238E27FC236}">
                  <a16:creationId xmlns:a16="http://schemas.microsoft.com/office/drawing/2014/main" id="{9666960A-B6AF-50F8-8F91-C0DC6386C7BC}"/>
                </a:ext>
              </a:extLst>
            </p:cNvPr>
            <p:cNvSpPr/>
            <p:nvPr/>
          </p:nvSpPr>
          <p:spPr bwMode="auto">
            <a:xfrm>
              <a:off x="9918490" y="361486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メモ</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の要約 </a:t>
              </a:r>
            </a:p>
          </p:txBody>
        </p:sp>
      </p:grpSp>
      <p:grpSp>
        <p:nvGrpSpPr>
          <p:cNvPr id="1047" name="Group 1046" descr="AIが仕事での日常業務をどのように支援できるかの例のオブジェクト。 ">
            <a:extLst>
              <a:ext uri="{FF2B5EF4-FFF2-40B4-BE49-F238E27FC236}">
                <a16:creationId xmlns:a16="http://schemas.microsoft.com/office/drawing/2014/main" id="{3580F1B9-9CA4-2A9D-1728-B6AF03D39359}"/>
              </a:ext>
            </a:extLst>
          </p:cNvPr>
          <p:cNvGrpSpPr/>
          <p:nvPr/>
        </p:nvGrpSpPr>
        <p:grpSpPr>
          <a:xfrm>
            <a:off x="869846" y="4251982"/>
            <a:ext cx="10458659" cy="683561"/>
            <a:chOff x="869846" y="4235647"/>
            <a:chExt cx="10458659" cy="683561"/>
          </a:xfrm>
        </p:grpSpPr>
        <p:sp>
          <p:nvSpPr>
            <p:cNvPr id="10" name="Rectangle: Rounded Corners 9">
              <a:extLst>
                <a:ext uri="{FF2B5EF4-FFF2-40B4-BE49-F238E27FC236}">
                  <a16:creationId xmlns:a16="http://schemas.microsoft.com/office/drawing/2014/main" id="{CE5177AE-05F7-301B-D2C6-89A37184004A}"/>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04247A7F-0D8A-8AEF-3E10-9D266C8732B4}"/>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4E35D196-7677-69CE-1AF3-7A71FC8D906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457B9DFD-E0CD-D756-76CA-9FF1FECC942D}"/>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10CEBCE0-1834-F6AA-F56F-B10B5511C783}"/>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F2DAEA84-CE5F-95E1-84CE-B6B4C33A46DB}"/>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A21B0384-9BF7-FA59-8AC0-B2ED031FB7DB}"/>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次のステップのアクション</a:t>
              </a:r>
            </a:p>
          </p:txBody>
        </p:sp>
        <p:sp>
          <p:nvSpPr>
            <p:cNvPr id="48" name="Rectangle 47">
              <a:extLst>
                <a:ext uri="{FF2B5EF4-FFF2-40B4-BE49-F238E27FC236}">
                  <a16:creationId xmlns:a16="http://schemas.microsoft.com/office/drawing/2014/main" id="{395F46FE-BA85-45B4-AF7B-DFFF8590FF79}"/>
                </a:ext>
              </a:extLst>
            </p:cNvPr>
            <p:cNvSpPr>
              <a:spLocks/>
            </p:cNvSpPr>
            <p:nvPr/>
          </p:nvSpPr>
          <p:spPr bwMode="auto">
            <a:xfrm>
              <a:off x="2450785" y="4447274"/>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言語翻訳</a:t>
              </a:r>
            </a:p>
          </p:txBody>
        </p:sp>
        <p:sp>
          <p:nvSpPr>
            <p:cNvPr id="56" name="Rectangle 55">
              <a:extLst>
                <a:ext uri="{FF2B5EF4-FFF2-40B4-BE49-F238E27FC236}">
                  <a16:creationId xmlns:a16="http://schemas.microsoft.com/office/drawing/2014/main" id="{A036F37F-8E59-1EF2-AAF3-472520778AE5}"/>
                </a:ext>
              </a:extLst>
            </p:cNvPr>
            <p:cNvSpPr>
              <a:spLocks/>
            </p:cNvSpPr>
            <p:nvPr/>
          </p:nvSpPr>
          <p:spPr bwMode="auto">
            <a:xfrm>
              <a:off x="4603698" y="434729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デッキ内容</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のまとめ</a:t>
              </a:r>
            </a:p>
          </p:txBody>
        </p:sp>
        <p:sp>
          <p:nvSpPr>
            <p:cNvPr id="60" name="Rectangle 59">
              <a:extLst>
                <a:ext uri="{FF2B5EF4-FFF2-40B4-BE49-F238E27FC236}">
                  <a16:creationId xmlns:a16="http://schemas.microsoft.com/office/drawing/2014/main" id="{16EE9C37-8044-89A1-9F3F-3934383D0F42}"/>
                </a:ext>
              </a:extLst>
            </p:cNvPr>
            <p:cNvSpPr>
              <a:spLocks/>
            </p:cNvSpPr>
            <p:nvPr/>
          </p:nvSpPr>
          <p:spPr bwMode="auto">
            <a:xfrm>
              <a:off x="6184637" y="436783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テキスト (長)</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 の要約</a:t>
              </a:r>
            </a:p>
          </p:txBody>
        </p:sp>
        <p:sp>
          <p:nvSpPr>
            <p:cNvPr id="1036" name="Rectangle 1035">
              <a:extLst>
                <a:ext uri="{FF2B5EF4-FFF2-40B4-BE49-F238E27FC236}">
                  <a16:creationId xmlns:a16="http://schemas.microsoft.com/office/drawing/2014/main" id="{4D68D210-851E-89BE-10F7-945F45E7C489}"/>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長いスレッド</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を要約する</a:t>
              </a:r>
            </a:p>
          </p:txBody>
        </p:sp>
      </p:grpSp>
      <p:grpSp>
        <p:nvGrpSpPr>
          <p:cNvPr id="1046" name="Group 1045" descr="AIが仕事での日常業務をどのように支援できるかの例を示すオブジェクト。 ">
            <a:extLst>
              <a:ext uri="{FF2B5EF4-FFF2-40B4-BE49-F238E27FC236}">
                <a16:creationId xmlns:a16="http://schemas.microsoft.com/office/drawing/2014/main" id="{8086439B-F1C2-6D50-64B7-19F9D27049CD}"/>
              </a:ext>
            </a:extLst>
          </p:cNvPr>
          <p:cNvGrpSpPr/>
          <p:nvPr/>
        </p:nvGrpSpPr>
        <p:grpSpPr>
          <a:xfrm>
            <a:off x="869846" y="5125806"/>
            <a:ext cx="6746664" cy="683561"/>
            <a:chOff x="869846" y="5070468"/>
            <a:chExt cx="6746664" cy="683561"/>
          </a:xfrm>
        </p:grpSpPr>
        <p:sp>
          <p:nvSpPr>
            <p:cNvPr id="11" name="Rectangle: Rounded Corners 10">
              <a:extLst>
                <a:ext uri="{FF2B5EF4-FFF2-40B4-BE49-F238E27FC236}">
                  <a16:creationId xmlns:a16="http://schemas.microsoft.com/office/drawing/2014/main" id="{E1CD3067-A01E-3998-8D34-B8F2983D1424}"/>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3764DC1-518B-300E-27B2-3F4B4FAEF10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C24D4C5-40A1-ED4C-856E-F9E9E2E92C98}"/>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637FFAAB-19FF-24CB-81EA-E8D50202A362}"/>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C081F6A-2487-273D-C483-D9B41913A5B3}"/>
                </a:ext>
              </a:extLst>
            </p:cNvPr>
            <p:cNvSpPr>
              <a:spLocks/>
            </p:cNvSpPr>
            <p:nvPr/>
          </p:nvSpPr>
          <p:spPr bwMode="auto">
            <a:xfrm>
              <a:off x="869846" y="5197456"/>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会議やチャット</a:t>
              </a:r>
              <a:r>
                <a:rPr kumimoji="0" lang="ja" sz="1400" i="0" u="none" strike="noStrike" kern="1200" cap="none" spc="0" normalizeH="0" baseline="0" noProof="0">
                  <a:ln>
                    <a:noFill/>
                  </a:ln>
                  <a:solidFill>
                    <a:schemeClr val="tx2"/>
                  </a:solidFill>
                  <a:effectLst/>
                  <a:uLnTx/>
                  <a:uFillTx/>
                  <a:latin typeface="+mj-lt"/>
                  <a:ea typeface="+mj-ea"/>
                  <a:cs typeface="+mj-cs"/>
                </a:rPr>
                <a:t>について</a:t>
              </a:r>
              <a:endParaRPr kumimoji="0" lang="en-US" altLang="ja" sz="1400" i="0" u="none" strike="noStrike" kern="1200" cap="none" spc="0" normalizeH="0" baseline="0" noProof="0">
                <a:ln>
                  <a:noFill/>
                </a:ln>
                <a:solidFill>
                  <a:schemeClr val="tx2"/>
                </a:solidFill>
                <a:effectLst/>
                <a:uLnTx/>
                <a:uFillTx/>
                <a:latin typeface="+mj-lt"/>
                <a:ea typeface="+mj-ea"/>
                <a:cs typeface="+mj-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a:ln>
                    <a:noFill/>
                  </a:ln>
                  <a:solidFill>
                    <a:schemeClr val="tx2"/>
                  </a:solidFill>
                  <a:effectLst/>
                  <a:uLnTx/>
                  <a:uFillTx/>
                  <a:latin typeface="+mj-lt"/>
                  <a:ea typeface="+mj-ea"/>
                  <a:cs typeface="+mj-cs"/>
                </a:rPr>
                <a:t>質問</a:t>
              </a:r>
              <a:r>
                <a:rPr kumimoji="0" lang="ja" sz="1400" i="0" u="none" strike="noStrike" kern="1200" cap="none" spc="0" normalizeH="0" baseline="0" noProof="0" dirty="0">
                  <a:ln>
                    <a:noFill/>
                  </a:ln>
                  <a:solidFill>
                    <a:schemeClr val="tx2"/>
                  </a:solidFill>
                  <a:effectLst/>
                  <a:uLnTx/>
                  <a:uFillTx/>
                  <a:latin typeface="+mj-lt"/>
                  <a:ea typeface="+mj-ea"/>
                  <a:cs typeface="+mj-cs"/>
                </a:rPr>
                <a:t>する</a:t>
              </a:r>
            </a:p>
          </p:txBody>
        </p:sp>
        <p:sp>
          <p:nvSpPr>
            <p:cNvPr id="49" name="Rectangle 48">
              <a:extLst>
                <a:ext uri="{FF2B5EF4-FFF2-40B4-BE49-F238E27FC236}">
                  <a16:creationId xmlns:a16="http://schemas.microsoft.com/office/drawing/2014/main" id="{3BD1DAC5-C8B1-790C-B00E-2AB334A05F2F}"/>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共同ブレーンストーミング</a:t>
              </a:r>
            </a:p>
          </p:txBody>
        </p:sp>
        <p:sp>
          <p:nvSpPr>
            <p:cNvPr id="57" name="Rectangle 56">
              <a:extLst>
                <a:ext uri="{FF2B5EF4-FFF2-40B4-BE49-F238E27FC236}">
                  <a16:creationId xmlns:a16="http://schemas.microsoft.com/office/drawing/2014/main" id="{9D71401B-E6C4-387C-88BE-216E525E6904}"/>
                </a:ext>
              </a:extLst>
            </p:cNvPr>
            <p:cNvSpPr>
              <a:spLocks/>
            </p:cNvSpPr>
            <p:nvPr/>
          </p:nvSpPr>
          <p:spPr bwMode="auto">
            <a:xfrm>
              <a:off x="4603698" y="5141016"/>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次のステップ</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の抽出</a:t>
              </a:r>
            </a:p>
          </p:txBody>
        </p:sp>
        <p:sp>
          <p:nvSpPr>
            <p:cNvPr id="61" name="Rectangle 60">
              <a:extLst>
                <a:ext uri="{FF2B5EF4-FFF2-40B4-BE49-F238E27FC236}">
                  <a16:creationId xmlns:a16="http://schemas.microsoft.com/office/drawing/2014/main" id="{8222363A-196F-85CA-20CC-EC8866FD20CC}"/>
                </a:ext>
              </a:extLst>
            </p:cNvPr>
            <p:cNvSpPr>
              <a:spLocks/>
            </p:cNvSpPr>
            <p:nvPr/>
          </p:nvSpPr>
          <p:spPr bwMode="auto">
            <a:xfrm>
              <a:off x="6206495" y="507668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ドキュメントの内容について質問する</a:t>
              </a:r>
            </a:p>
          </p:txBody>
        </p:sp>
      </p:grpSp>
      <p:pic>
        <p:nvPicPr>
          <p:cNvPr id="32" name="Picture 31">
            <a:extLst>
              <a:ext uri="{FF2B5EF4-FFF2-40B4-BE49-F238E27FC236}">
                <a16:creationId xmlns:a16="http://schemas.microsoft.com/office/drawing/2014/main" id="{A13B22F1-3057-D757-1BCE-D93F4002052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785788" y="5486400"/>
            <a:ext cx="2095500" cy="1371600"/>
          </a:xfrm>
          <a:prstGeom prst="rect">
            <a:avLst/>
          </a:prstGeom>
        </p:spPr>
      </p:pic>
      <p:pic>
        <p:nvPicPr>
          <p:cNvPr id="26" name="Picture 25">
            <a:extLst>
              <a:ext uri="{FF2B5EF4-FFF2-40B4-BE49-F238E27FC236}">
                <a16:creationId xmlns:a16="http://schemas.microsoft.com/office/drawing/2014/main" id="{37E06F7A-95A2-1CBC-3E5E-BAF22766CFE5}"/>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sp>
        <p:nvSpPr>
          <p:cNvPr id="24" name="Rectangle 1042">
            <a:extLst>
              <a:ext uri="{FF2B5EF4-FFF2-40B4-BE49-F238E27FC236}">
                <a16:creationId xmlns:a16="http://schemas.microsoft.com/office/drawing/2014/main" id="{559D78EF-6FDA-9CC8-6676-4BDDF0DCFE2D}"/>
              </a:ext>
            </a:extLst>
          </p:cNvPr>
          <p:cNvSpPr/>
          <p:nvPr/>
        </p:nvSpPr>
        <p:spPr bwMode="auto">
          <a:xfrm>
            <a:off x="9918490" y="4322530"/>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ToDoリスト </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 の作成</a:t>
            </a:r>
          </a:p>
        </p:txBody>
      </p:sp>
    </p:spTree>
    <p:extLst>
      <p:ext uri="{BB962C8B-B14F-4D97-AF65-F5344CB8AC3E}">
        <p14:creationId xmlns:p14="http://schemas.microsoft.com/office/powerpoint/2010/main" val="349588914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6D29-1677-259C-7FDD-DABDBDD9630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262E1AC-2DE8-DEB4-17E4-5EF8427C5E5E}"/>
              </a:ext>
            </a:extLst>
          </p:cNvPr>
          <p:cNvSpPr>
            <a:spLocks noGrp="1"/>
          </p:cNvSpPr>
          <p:nvPr>
            <p:ph type="title"/>
          </p:nvPr>
        </p:nvSpPr>
        <p:spPr>
          <a:xfrm>
            <a:off x="585215" y="2423825"/>
            <a:ext cx="9637307" cy="1107996"/>
          </a:xfrm>
        </p:spPr>
        <p:txBody>
          <a:bodyPr/>
          <a:lstStyle/>
          <a:p>
            <a:r>
              <a:rPr lang="ja" noProof="0" dirty="0"/>
              <a:t>3:AIで実際の </a:t>
            </a:r>
            <a:br>
              <a:rPr lang="en-US" noProof="0" dirty="0"/>
            </a:br>
            <a:r>
              <a:rPr lang="ja" noProof="0" dirty="0"/>
              <a:t>仕事の問題を解決する</a:t>
            </a:r>
          </a:p>
        </p:txBody>
      </p:sp>
      <p:sp>
        <p:nvSpPr>
          <p:cNvPr id="5" name="Text Placeholder 4">
            <a:extLst>
              <a:ext uri="{FF2B5EF4-FFF2-40B4-BE49-F238E27FC236}">
                <a16:creationId xmlns:a16="http://schemas.microsoft.com/office/drawing/2014/main" id="{A171E5E6-C826-7DCE-13F9-8C69C1B0F723}"/>
              </a:ext>
            </a:extLst>
          </p:cNvPr>
          <p:cNvSpPr>
            <a:spLocks noGrp="1"/>
          </p:cNvSpPr>
          <p:nvPr>
            <p:ph type="body" sz="quarter" idx="12"/>
          </p:nvPr>
        </p:nvSpPr>
        <p:spPr>
          <a:xfrm>
            <a:off x="585216" y="3751542"/>
            <a:ext cx="6217920" cy="307777"/>
          </a:xfrm>
        </p:spPr>
        <p:txBody>
          <a:bodyPr/>
          <a:lstStyle/>
          <a:p>
            <a:r>
              <a:rPr lang="ja" sz="2000" noProof="0" dirty="0"/>
              <a:t>AI Kickstarterを見つける</a:t>
            </a:r>
          </a:p>
        </p:txBody>
      </p:sp>
    </p:spTree>
    <p:extLst>
      <p:ext uri="{BB962C8B-B14F-4D97-AF65-F5344CB8AC3E}">
        <p14:creationId xmlns:p14="http://schemas.microsoft.com/office/powerpoint/2010/main" val="1611444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048906-2749-1199-7822-77C1785DEAED}"/>
            </a:ext>
          </a:extLst>
        </p:cNvPr>
        <p:cNvGrpSpPr/>
        <p:nvPr/>
      </p:nvGrpSpPr>
      <p:grpSpPr>
        <a:xfrm>
          <a:off x="0" y="0"/>
          <a:ext cx="0" cy="0"/>
          <a:chOff x="0" y="0"/>
          <a:chExt cx="0" cy="0"/>
        </a:xfrm>
      </p:grpSpPr>
      <p:sp>
        <p:nvSpPr>
          <p:cNvPr id="5" name="Title 25">
            <a:extLst>
              <a:ext uri="{FF2B5EF4-FFF2-40B4-BE49-F238E27FC236}">
                <a16:creationId xmlns:a16="http://schemas.microsoft.com/office/drawing/2014/main" id="{9D51E5F3-8E9A-6354-34DB-A274342624CD}"/>
              </a:ext>
            </a:extLst>
          </p:cNvPr>
          <p:cNvSpPr txBox="1">
            <a:spLocks noGrp="1"/>
          </p:cNvSpPr>
          <p:nvPr>
            <p:ph type="title" idx="4294967295"/>
          </p:nvPr>
        </p:nvSpPr>
        <p:spPr>
          <a:xfrm>
            <a:off x="457195" y="438518"/>
            <a:ext cx="1144115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 sz="3600" b="0" i="0" u="none" strike="noStrike" kern="1200" cap="none" spc="-50" normalizeH="0" baseline="0" noProof="0" dirty="0">
                <a:ln w="3175">
                  <a:noFill/>
                </a:ln>
                <a:solidFill>
                  <a:schemeClr val="tx1"/>
                </a:solidFill>
                <a:effectLst/>
                <a:uLnTx/>
                <a:uFillTx/>
                <a:latin typeface="+mj-lt"/>
                <a:ea typeface="+mn-ea"/>
                <a:cs typeface="Segoe UI" pitchFamily="34" charset="0"/>
              </a:rPr>
              <a:t>企業はAIを活用した働き方を変革しています </a:t>
            </a:r>
            <a:endParaRPr kumimoji="0" lang="en-US" sz="3600" b="0" i="0" u="none" strike="noStrike" kern="1200" cap="none" spc="0" normalizeH="0" baseline="0" noProof="0" dirty="0">
              <a:ln w="3175">
                <a:noFill/>
              </a:ln>
              <a:solidFill>
                <a:schemeClr val="tx1"/>
              </a:solidFill>
              <a:effectLst/>
              <a:uLnTx/>
              <a:uFillTx/>
              <a:latin typeface="+mj-lt"/>
              <a:ea typeface="+mn-ea"/>
              <a:cs typeface="Segoe UI" pitchFamily="34" charset="0"/>
            </a:endParaRPr>
          </a:p>
        </p:txBody>
      </p:sp>
      <p:sp>
        <p:nvSpPr>
          <p:cNvPr id="13" name="2. Slide Title">
            <a:extLst>
              <a:ext uri="{FF2B5EF4-FFF2-40B4-BE49-F238E27FC236}">
                <a16:creationId xmlns:a16="http://schemas.microsoft.com/office/drawing/2014/main" id="{EC0EB5A6-EDC4-50EE-330B-0A7B5B188432}"/>
              </a:ext>
            </a:extLst>
          </p:cNvPr>
          <p:cNvSpPr txBox="1">
            <a:spLocks/>
          </p:cNvSpPr>
          <p:nvPr>
            <p:custDataLst>
              <p:tags r:id="rId1"/>
            </p:custDataLst>
          </p:nvPr>
        </p:nvSpPr>
        <p:spPr>
          <a:xfrm>
            <a:off x="586740" y="1148028"/>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dirty="0">
                <a:ln w="6350" cap="flat">
                  <a:noFill/>
                  <a:miter lim="800000"/>
                </a:ln>
                <a:effectLst/>
                <a:uLnTx/>
                <a:uFillTx/>
                <a:ea typeface="+mj-ea"/>
                <a:cs typeface="+mj-cs"/>
              </a:rPr>
              <a:t>ビジネスにおけるAIアプリケーションの実例</a:t>
            </a:r>
          </a:p>
        </p:txBody>
      </p:sp>
      <p:sp>
        <p:nvSpPr>
          <p:cNvPr id="9" name="Rectangle: Rounded Corners 10">
            <a:extLst>
              <a:ext uri="{FF2B5EF4-FFF2-40B4-BE49-F238E27FC236}">
                <a16:creationId xmlns:a16="http://schemas.microsoft.com/office/drawing/2014/main" id="{40787F27-A2E6-0CC8-AD24-DE78BA038988}"/>
              </a:ext>
            </a:extLst>
          </p:cNvPr>
          <p:cNvSpPr/>
          <p:nvPr/>
        </p:nvSpPr>
        <p:spPr>
          <a:xfrm>
            <a:off x="631786" y="1719803"/>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生産性の向上</a:t>
            </a:r>
          </a:p>
        </p:txBody>
      </p:sp>
      <p:sp>
        <p:nvSpPr>
          <p:cNvPr id="61" name="TextBox 60">
            <a:extLst>
              <a:ext uri="{FF2B5EF4-FFF2-40B4-BE49-F238E27FC236}">
                <a16:creationId xmlns:a16="http://schemas.microsoft.com/office/drawing/2014/main" id="{EA3EB4AA-0C5B-642C-97CC-862A9CA967B7}"/>
              </a:ext>
            </a:extLst>
          </p:cNvPr>
          <p:cNvSpPr txBox="1"/>
          <p:nvPr/>
        </p:nvSpPr>
        <p:spPr>
          <a:xfrm>
            <a:off x="501347" y="2166718"/>
            <a:ext cx="3542484" cy="523220"/>
          </a:xfrm>
          <a:prstGeom prst="rect">
            <a:avLst/>
          </a:prstGeom>
          <a:noFill/>
        </p:spPr>
        <p:txBody>
          <a:bodyPr wrap="square">
            <a:spAutoFit/>
          </a:bodyPr>
          <a:lstStyle/>
          <a:p>
            <a:r>
              <a:rPr lang="ja" sz="1400" noProof="0" dirty="0"/>
              <a:t>速度、スケーラビリティ、およびより複雑な問題に対する時間の節約の向上</a:t>
            </a:r>
          </a:p>
        </p:txBody>
      </p:sp>
      <p:cxnSp>
        <p:nvCxnSpPr>
          <p:cNvPr id="1024" name="Straight Connector 1023">
            <a:extLst>
              <a:ext uri="{FF2B5EF4-FFF2-40B4-BE49-F238E27FC236}">
                <a16:creationId xmlns:a16="http://schemas.microsoft.com/office/drawing/2014/main" id="{B5EAE2FE-040E-A65F-603B-D9FA8D6AAB1D}"/>
              </a:ext>
              <a:ext uri="{C183D7F6-B498-43B3-948B-1728B52AA6E4}">
                <adec:decorative xmlns:adec="http://schemas.microsoft.com/office/drawing/2017/decorative" val="1"/>
              </a:ext>
            </a:extLst>
          </p:cNvPr>
          <p:cNvCxnSpPr>
            <a:cxnSpLocks/>
          </p:cNvCxnSpPr>
          <p:nvPr/>
        </p:nvCxnSpPr>
        <p:spPr>
          <a:xfrm>
            <a:off x="586740" y="2847661"/>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7" name="Picture 2" descr="ハネウェル">
            <a:extLst>
              <a:ext uri="{FF2B5EF4-FFF2-40B4-BE49-F238E27FC236}">
                <a16:creationId xmlns:a16="http://schemas.microsoft.com/office/drawing/2014/main" id="{CCF3AA95-FCCB-3420-5EA1-377D11556BE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31786" y="3131382"/>
            <a:ext cx="1701251" cy="328744"/>
          </a:xfrm>
          <a:prstGeom prst="rect">
            <a:avLst/>
          </a:prstGeom>
          <a:noFill/>
          <a:extLst>
            <a:ext uri="{909E8E84-426E-40DD-AFC4-6F175D3DCCD1}">
              <a14:hiddenFill xmlns:a14="http://schemas.microsoft.com/office/drawing/2010/main">
                <a:solidFill>
                  <a:srgbClr val="FFFFFF"/>
                </a:solidFill>
              </a14:hiddenFill>
            </a:ext>
          </a:extLst>
        </p:spPr>
      </p:pic>
      <p:sp>
        <p:nvSpPr>
          <p:cNvPr id="1038" name="TextBox 1037">
            <a:extLst>
              <a:ext uri="{FF2B5EF4-FFF2-40B4-BE49-F238E27FC236}">
                <a16:creationId xmlns:a16="http://schemas.microsoft.com/office/drawing/2014/main" id="{3CE6038B-2080-92D8-29DB-5F041EDA5142}"/>
              </a:ext>
            </a:extLst>
          </p:cNvPr>
          <p:cNvSpPr txBox="1"/>
          <p:nvPr/>
        </p:nvSpPr>
        <p:spPr>
          <a:xfrm>
            <a:off x="631786" y="3555428"/>
            <a:ext cx="3248706" cy="5078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お一人様あたり週92分節約 </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お一人様年間約2週間</a:t>
            </a:r>
          </a:p>
        </p:txBody>
      </p:sp>
      <p:pic>
        <p:nvPicPr>
          <p:cNvPr id="1039" name="Picture 14" descr="パートナー – Transaction Innovation Forum">
            <a:extLst>
              <a:ext uri="{FF2B5EF4-FFF2-40B4-BE49-F238E27FC236}">
                <a16:creationId xmlns:a16="http://schemas.microsoft.com/office/drawing/2014/main" id="{B72EAADB-C98C-D5F2-3BA6-B3B0B3D363B9}"/>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1786" y="4566301"/>
            <a:ext cx="1632474" cy="608483"/>
          </a:xfrm>
          <a:prstGeom prst="rect">
            <a:avLst/>
          </a:prstGeom>
          <a:noFill/>
          <a:extLst>
            <a:ext uri="{909E8E84-426E-40DD-AFC4-6F175D3DCCD1}">
              <a14:hiddenFill xmlns:a14="http://schemas.microsoft.com/office/drawing/2010/main">
                <a:solidFill>
                  <a:srgbClr val="FFFFFF"/>
                </a:solidFill>
              </a14:hiddenFill>
            </a:ext>
          </a:extLst>
        </p:spPr>
      </p:pic>
      <p:sp>
        <p:nvSpPr>
          <p:cNvPr id="1040" name="TextBox 1039">
            <a:extLst>
              <a:ext uri="{FF2B5EF4-FFF2-40B4-BE49-F238E27FC236}">
                <a16:creationId xmlns:a16="http://schemas.microsoft.com/office/drawing/2014/main" id="{98F4A4A1-3BDF-3DA3-1198-FF25BB1ACC2A}"/>
              </a:ext>
            </a:extLst>
          </p:cNvPr>
          <p:cNvSpPr txBox="1"/>
          <p:nvPr/>
        </p:nvSpPr>
        <p:spPr>
          <a:xfrm>
            <a:off x="616807" y="5247354"/>
            <a:ext cx="3329762" cy="723275"/>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マーケティングチームが新しいコンテンツを作成する時間を</a:t>
            </a:r>
            <a:b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b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67%削減</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7か月分の作業が7週間で完了</a:t>
            </a:r>
          </a:p>
        </p:txBody>
      </p:sp>
      <p:cxnSp>
        <p:nvCxnSpPr>
          <p:cNvPr id="1073" name="Straight Connector 1072">
            <a:extLst>
              <a:ext uri="{FF2B5EF4-FFF2-40B4-BE49-F238E27FC236}">
                <a16:creationId xmlns:a16="http://schemas.microsoft.com/office/drawing/2014/main" id="{55DF06F7-69C0-8C2C-6B14-6C037C20D8DD}"/>
              </a:ext>
              <a:ext uri="{C183D7F6-B498-43B3-948B-1728B52AA6E4}">
                <adec:decorative xmlns:adec="http://schemas.microsoft.com/office/drawing/2017/decorative" val="1"/>
              </a:ext>
            </a:extLst>
          </p:cNvPr>
          <p:cNvCxnSpPr>
            <a:cxnSpLocks/>
          </p:cNvCxnSpPr>
          <p:nvPr/>
        </p:nvCxnSpPr>
        <p:spPr>
          <a:xfrm>
            <a:off x="4179026" y="1769556"/>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5" name="Rectangle: Rounded Corners 10">
            <a:extLst>
              <a:ext uri="{FF2B5EF4-FFF2-40B4-BE49-F238E27FC236}">
                <a16:creationId xmlns:a16="http://schemas.microsoft.com/office/drawing/2014/main" id="{64A39E64-A245-37CB-5469-12CC45375382}"/>
              </a:ext>
            </a:extLst>
          </p:cNvPr>
          <p:cNvSpPr/>
          <p:nvPr/>
        </p:nvSpPr>
        <p:spPr>
          <a:xfrm>
            <a:off x="4396505" y="1719802"/>
            <a:ext cx="3354323"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効率性と最適化</a:t>
            </a:r>
          </a:p>
        </p:txBody>
      </p:sp>
      <p:sp>
        <p:nvSpPr>
          <p:cNvPr id="62" name="TextBox 61">
            <a:extLst>
              <a:ext uri="{FF2B5EF4-FFF2-40B4-BE49-F238E27FC236}">
                <a16:creationId xmlns:a16="http://schemas.microsoft.com/office/drawing/2014/main" id="{1FAF25FA-56BB-C5C9-59B7-A0E9E16C2687}"/>
              </a:ext>
            </a:extLst>
          </p:cNvPr>
          <p:cNvSpPr txBox="1"/>
          <p:nvPr/>
        </p:nvSpPr>
        <p:spPr>
          <a:xfrm>
            <a:off x="4332711" y="2107726"/>
            <a:ext cx="3569224" cy="523220"/>
          </a:xfrm>
          <a:prstGeom prst="rect">
            <a:avLst/>
          </a:prstGeom>
          <a:noFill/>
        </p:spPr>
        <p:txBody>
          <a:bodyPr wrap="square">
            <a:spAutoFit/>
          </a:bodyPr>
          <a:lstStyle/>
          <a:p>
            <a:r>
              <a:rPr lang="ja" sz="1400" noProof="0" dirty="0"/>
              <a:t>ワークフローの合理化、精度の向上、運用コストの削減</a:t>
            </a:r>
          </a:p>
        </p:txBody>
      </p:sp>
      <p:cxnSp>
        <p:nvCxnSpPr>
          <p:cNvPr id="1048" name="Straight Connector 1047">
            <a:extLst>
              <a:ext uri="{FF2B5EF4-FFF2-40B4-BE49-F238E27FC236}">
                <a16:creationId xmlns:a16="http://schemas.microsoft.com/office/drawing/2014/main" id="{7F411810-65FE-17B7-05A5-13C657EC9F0A}"/>
              </a:ext>
              <a:ext uri="{C183D7F6-B498-43B3-948B-1728B52AA6E4}">
                <adec:decorative xmlns:adec="http://schemas.microsoft.com/office/drawing/2017/decorative" val="1"/>
              </a:ext>
            </a:extLst>
          </p:cNvPr>
          <p:cNvCxnSpPr>
            <a:cxnSpLocks/>
          </p:cNvCxnSpPr>
          <p:nvPr/>
        </p:nvCxnSpPr>
        <p:spPr>
          <a:xfrm>
            <a:off x="4462048" y="2825894"/>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33" name="Picture 16" descr="Lumen という名前の法人のスクリーンショット。">
            <a:extLst>
              <a:ext uri="{FF2B5EF4-FFF2-40B4-BE49-F238E27FC236}">
                <a16:creationId xmlns:a16="http://schemas.microsoft.com/office/drawing/2014/main" id="{18939DDB-2D87-7FEC-49F8-AE0128485FA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p:blipFill>
        <p:spPr bwMode="auto">
          <a:xfrm>
            <a:off x="4562512" y="3131382"/>
            <a:ext cx="1617737" cy="240739"/>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751583E9-A182-66EC-7980-42FF0517E752}"/>
              </a:ext>
            </a:extLst>
          </p:cNvPr>
          <p:cNvSpPr txBox="1"/>
          <p:nvPr/>
        </p:nvSpPr>
        <p:spPr>
          <a:xfrm>
            <a:off x="4523890" y="3525525"/>
            <a:ext cx="3395841" cy="723275"/>
          </a:xfrm>
          <a:prstGeom prst="rect">
            <a:avLst/>
          </a:prstGeom>
          <a:noFill/>
        </p:spPr>
        <p:txBody>
          <a:bodyPr wrap="square" lIns="0" tIns="0" rIns="0" bIns="0" rtlCol="0" anchor="ctr">
            <a:spAutoFit/>
          </a:body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販売担当者は</a:t>
            </a:r>
            <a:br>
              <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b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、プロセスの効率化によりアウトバウンドコールを40%増加させました</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年間収益増加額は5000万ドルと予測</a:t>
            </a:r>
            <a:endParaRPr kumimoji="0" lang="en-US" sz="1400" b="1" i="0" u="none" strike="noStrike" kern="1200" cap="none" spc="0" normalizeH="0" baseline="0" noProof="0" dirty="0">
              <a:ln>
                <a:noFill/>
              </a:ln>
              <a:solidFill>
                <a:srgbClr val="000000"/>
              </a:solidFill>
              <a:effectLst/>
              <a:uLnTx/>
              <a:uFillTx/>
              <a:latin typeface="Segoe Sans Display Semibold"/>
              <a:ea typeface="+mn-ea"/>
              <a:cs typeface="Segoe Sans Display Semilight" pitchFamily="2" charset="0"/>
            </a:endParaRPr>
          </a:p>
        </p:txBody>
      </p:sp>
      <p:pic>
        <p:nvPicPr>
          <p:cNvPr id="1052" name="Picture 2" descr="ダウロゴPNG画像 - PurePNG |無料の透明なCC0 PNG画像ライブラリ">
            <a:extLst>
              <a:ext uri="{FF2B5EF4-FFF2-40B4-BE49-F238E27FC236}">
                <a16:creationId xmlns:a16="http://schemas.microsoft.com/office/drawing/2014/main" id="{0135D1AD-7FAC-4203-B174-85D43C0B132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521831" y="4549435"/>
            <a:ext cx="1699098" cy="610835"/>
          </a:xfrm>
          <a:prstGeom prst="rect">
            <a:avLst/>
          </a:prstGeom>
          <a:noFill/>
          <a:extLst>
            <a:ext uri="{909E8E84-426E-40DD-AFC4-6F175D3DCCD1}">
              <a14:hiddenFill xmlns:a14="http://schemas.microsoft.com/office/drawing/2010/main">
                <a:solidFill>
                  <a:srgbClr val="FFFFFF"/>
                </a:solidFill>
              </a14:hiddenFill>
            </a:ext>
          </a:extLst>
        </p:spPr>
      </p:pic>
      <p:sp>
        <p:nvSpPr>
          <p:cNvPr id="1051" name="TextBox 1050">
            <a:extLst>
              <a:ext uri="{FF2B5EF4-FFF2-40B4-BE49-F238E27FC236}">
                <a16:creationId xmlns:a16="http://schemas.microsoft.com/office/drawing/2014/main" id="{AFD2C05F-04C1-6929-47A9-787060AF7B69}"/>
              </a:ext>
            </a:extLst>
          </p:cNvPr>
          <p:cNvSpPr txBox="1"/>
          <p:nvPr/>
        </p:nvSpPr>
        <p:spPr>
          <a:xfrm>
            <a:off x="4506094" y="4970533"/>
            <a:ext cx="3395841" cy="1015663"/>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endParaRPr kumimoji="0" lang="en-US" sz="1400" b="1" i="0" u="none" strike="noStrike" kern="1200" cap="none" spc="-2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2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出荷請求書分析の自動化</a:t>
            </a:r>
          </a:p>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2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初年度の出荷業務で数百万ドルの節約を期待</a:t>
            </a:r>
          </a:p>
        </p:txBody>
      </p:sp>
      <p:cxnSp>
        <p:nvCxnSpPr>
          <p:cNvPr id="1076" name="Straight Connector 1075">
            <a:extLst>
              <a:ext uri="{FF2B5EF4-FFF2-40B4-BE49-F238E27FC236}">
                <a16:creationId xmlns:a16="http://schemas.microsoft.com/office/drawing/2014/main" id="{994CCADC-3E31-D96E-9A77-BDA20A422768}"/>
              </a:ext>
              <a:ext uri="{C183D7F6-B498-43B3-948B-1728B52AA6E4}">
                <adec:decorative xmlns:adec="http://schemas.microsoft.com/office/drawing/2017/decorative" val="1"/>
              </a:ext>
            </a:extLst>
          </p:cNvPr>
          <p:cNvCxnSpPr>
            <a:cxnSpLocks/>
          </p:cNvCxnSpPr>
          <p:nvPr/>
        </p:nvCxnSpPr>
        <p:spPr>
          <a:xfrm>
            <a:off x="8130540" y="1769556"/>
            <a:ext cx="0" cy="4348215"/>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Rectangle: Rounded Corners 10">
            <a:extLst>
              <a:ext uri="{FF2B5EF4-FFF2-40B4-BE49-F238E27FC236}">
                <a16:creationId xmlns:a16="http://schemas.microsoft.com/office/drawing/2014/main" id="{B85389BD-9783-43A3-50D2-B56E5AD9F08A}"/>
              </a:ext>
            </a:extLst>
          </p:cNvPr>
          <p:cNvSpPr/>
          <p:nvPr/>
        </p:nvSpPr>
        <p:spPr>
          <a:xfrm>
            <a:off x="8389741" y="1719802"/>
            <a:ext cx="3196687" cy="346621"/>
          </a:xfrm>
          <a:prstGeom prst="roundRect">
            <a:avLst>
              <a:gd name="adj" fmla="val 50000"/>
            </a:avLst>
          </a:prstGeom>
          <a:gradFill flip="none" rotWithShape="1">
            <a:gsLst>
              <a:gs pos="100000">
                <a:srgbClr val="0078D4"/>
              </a:gs>
              <a:gs pos="29000">
                <a:srgbClr val="8661C5"/>
              </a:gs>
              <a:gs pos="0">
                <a:srgbClr val="C03BC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b="1"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イノベーションと顧客価値</a:t>
            </a:r>
          </a:p>
        </p:txBody>
      </p:sp>
      <p:sp>
        <p:nvSpPr>
          <p:cNvPr id="63" name="TextBox 62">
            <a:extLst>
              <a:ext uri="{FF2B5EF4-FFF2-40B4-BE49-F238E27FC236}">
                <a16:creationId xmlns:a16="http://schemas.microsoft.com/office/drawing/2014/main" id="{43CEA039-44A7-7EFD-443E-DF54833B6FF9}"/>
              </a:ext>
            </a:extLst>
          </p:cNvPr>
          <p:cNvSpPr txBox="1"/>
          <p:nvPr/>
        </p:nvSpPr>
        <p:spPr>
          <a:xfrm>
            <a:off x="8362998" y="2107726"/>
            <a:ext cx="3370142" cy="523220"/>
          </a:xfrm>
          <a:prstGeom prst="rect">
            <a:avLst/>
          </a:prstGeom>
          <a:noFill/>
        </p:spPr>
        <p:txBody>
          <a:bodyPr wrap="square">
            <a:spAutoFit/>
          </a:bodyPr>
          <a:lstStyle/>
          <a:p>
            <a:r>
              <a:rPr lang="ja" sz="1400" noProof="0" dirty="0"/>
              <a:t>ビジネスのブレークスルーと顧客への付加価値の向上</a:t>
            </a:r>
          </a:p>
        </p:txBody>
      </p:sp>
      <p:cxnSp>
        <p:nvCxnSpPr>
          <p:cNvPr id="1049" name="Straight Connector 1048">
            <a:extLst>
              <a:ext uri="{FF2B5EF4-FFF2-40B4-BE49-F238E27FC236}">
                <a16:creationId xmlns:a16="http://schemas.microsoft.com/office/drawing/2014/main" id="{3C21EDE0-8D47-8D96-B020-0DF6B5B779E7}"/>
              </a:ext>
              <a:ext uri="{C183D7F6-B498-43B3-948B-1728B52AA6E4}">
                <adec:decorative xmlns:adec="http://schemas.microsoft.com/office/drawing/2017/decorative" val="1"/>
              </a:ext>
            </a:extLst>
          </p:cNvPr>
          <p:cNvCxnSpPr>
            <a:cxnSpLocks/>
          </p:cNvCxnSpPr>
          <p:nvPr/>
        </p:nvCxnSpPr>
        <p:spPr>
          <a:xfrm>
            <a:off x="8393451" y="2825894"/>
            <a:ext cx="343988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054" name="Picture 1053" descr="Amgen という名前の法人のスクリーンショット。">
            <a:extLst>
              <a:ext uri="{FF2B5EF4-FFF2-40B4-BE49-F238E27FC236}">
                <a16:creationId xmlns:a16="http://schemas.microsoft.com/office/drawing/2014/main" id="{356C92BE-ED8E-5872-348D-6F073EEBB3C5}"/>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8553456" y="3087296"/>
            <a:ext cx="1177880" cy="302752"/>
          </a:xfrm>
          <a:prstGeom prst="rect">
            <a:avLst/>
          </a:prstGeom>
        </p:spPr>
      </p:pic>
      <p:sp>
        <p:nvSpPr>
          <p:cNvPr id="1053" name="TextBox 1052">
            <a:extLst>
              <a:ext uri="{FF2B5EF4-FFF2-40B4-BE49-F238E27FC236}">
                <a16:creationId xmlns:a16="http://schemas.microsoft.com/office/drawing/2014/main" id="{F7ACF63A-56EF-FA99-BF62-097E9ADB1A01}"/>
              </a:ext>
            </a:extLst>
          </p:cNvPr>
          <p:cNvSpPr txBox="1"/>
          <p:nvPr/>
        </p:nvSpPr>
        <p:spPr>
          <a:xfrm>
            <a:off x="8459998" y="3497372"/>
            <a:ext cx="3126430" cy="430887"/>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1200"/>
              </a:spcAft>
              <a:buClrTx/>
              <a:buSzTx/>
              <a:buFontTx/>
              <a:buNone/>
              <a:tabLst/>
              <a:defRPr/>
            </a:pP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各部門の 20,000 人の従業員が希少疾患の研究を加速しています。</a:t>
            </a:r>
          </a:p>
        </p:txBody>
      </p:sp>
      <p:pic>
        <p:nvPicPr>
          <p:cNvPr id="1066" name="Picture 1065" descr="Teladoc という名前の法人のスクリーンショット。">
            <a:extLst>
              <a:ext uri="{FF2B5EF4-FFF2-40B4-BE49-F238E27FC236}">
                <a16:creationId xmlns:a16="http://schemas.microsoft.com/office/drawing/2014/main" id="{4993A51B-341A-9DD9-3D58-5D20D5E49C38}"/>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8389741" y="4566940"/>
            <a:ext cx="1566989" cy="710500"/>
          </a:xfrm>
          <a:prstGeom prst="rect">
            <a:avLst/>
          </a:prstGeom>
        </p:spPr>
      </p:pic>
      <p:sp>
        <p:nvSpPr>
          <p:cNvPr id="1055" name="TextBox 1054">
            <a:extLst>
              <a:ext uri="{FF2B5EF4-FFF2-40B4-BE49-F238E27FC236}">
                <a16:creationId xmlns:a16="http://schemas.microsoft.com/office/drawing/2014/main" id="{E8CCD43A-3022-D8E1-0492-02FC771C1895}"/>
              </a:ext>
            </a:extLst>
          </p:cNvPr>
          <p:cNvSpPr txBox="1"/>
          <p:nvPr/>
        </p:nvSpPr>
        <p:spPr>
          <a:xfrm>
            <a:off x="8498797" y="5343161"/>
            <a:ext cx="3399554" cy="507831"/>
          </a:xfrm>
          <a:prstGeom prst="rect">
            <a:avLst/>
          </a:prstGeom>
          <a:noFill/>
        </p:spPr>
        <p:txBody>
          <a:bodyPr wrap="square" lIns="0" tIns="0" rIns="0" bIns="0" rtlCol="0" anchor="ctr">
            <a:spAutoFit/>
          </a:bodyPr>
          <a:lstStyle>
            <a:defPPr>
              <a:defRPr lang="en-US"/>
            </a:defPPr>
            <a:lvl1pPr marR="0" lvl="0" defTabSz="914400" fontAlgn="auto">
              <a:lnSpc>
                <a:spcPct val="100000"/>
              </a:lnSpc>
              <a:spcBef>
                <a:spcPts val="0"/>
              </a:spcBef>
              <a:spcAft>
                <a:spcPts val="1200"/>
              </a:spcAft>
              <a:buClrTx/>
              <a:buSzTx/>
              <a:tabLst/>
              <a:defRPr kumimoji="0" sz="1600" b="1" i="0" u="none" strike="noStrike" cap="none" spc="0" normalizeH="0" baseline="0">
                <a:ln>
                  <a:noFill/>
                </a:ln>
                <a:gradFill>
                  <a:gsLst>
                    <a:gs pos="2917">
                      <a:srgbClr val="000000"/>
                    </a:gs>
                    <a:gs pos="30000">
                      <a:srgbClr val="000000"/>
                    </a:gs>
                  </a:gsLst>
                  <a:lin ang="5400000" scaled="0"/>
                </a:gradFill>
                <a:effectLst/>
                <a:uLnTx/>
                <a:uFillTx/>
                <a:latin typeface="Segoe Sans Display Semilight" pitchFamily="2" charset="0"/>
                <a:cs typeface="Segoe Sans Display Semilight" pitchFamily="2" charset="0"/>
              </a:defRPr>
            </a:lvl1pPr>
          </a:lstStyle>
          <a:p>
            <a:pPr marL="0" marR="0" lvl="0" indent="0" defTabSz="914400" rtl="0" eaLnBrk="1" fontAlgn="auto" latinLnBrk="0" hangingPunct="1">
              <a:lnSpc>
                <a:spcPct val="100000"/>
              </a:lnSpc>
              <a:spcBef>
                <a:spcPts val="0"/>
              </a:spcBef>
              <a:spcAft>
                <a:spcPts val="600"/>
              </a:spcAft>
              <a:buClrTx/>
              <a:buSzTx/>
              <a:buFontTx/>
              <a:buNone/>
              <a:tabLst/>
              <a:defRPr/>
            </a:pPr>
            <a:r>
              <a:rPr kumimoji="0" lang="ja"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rPr>
              <a:t>ケース解決が12%高速化</a:t>
            </a:r>
          </a:p>
          <a:p>
            <a:pPr marL="0" marR="0" lvl="0" indent="0" defTabSz="914400" rtl="0" eaLnBrk="1" fontAlgn="auto" latinLnBrk="0" hangingPunct="1">
              <a:lnSpc>
                <a:spcPct val="100000"/>
              </a:lnSpc>
              <a:spcBef>
                <a:spcPts val="0"/>
              </a:spcBef>
              <a:spcAft>
                <a:spcPts val="600"/>
              </a:spcAft>
              <a:buClrTx/>
              <a:buSzTx/>
              <a:buFontTx/>
              <a:buNone/>
              <a:tabLst/>
              <a:defRPr/>
            </a:pPr>
            <a:r>
              <a:rPr lang="ja" sz="1400" noProof="0" dirty="0">
                <a:latin typeface="Segoe Sans Display Semibold"/>
              </a:rPr>
              <a:t>ケース処理時間を16%短縮</a:t>
            </a:r>
            <a:endParaRPr kumimoji="0" lang="en-US" sz="14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Sans Display Semibold"/>
              <a:ea typeface="+mn-ea"/>
              <a:cs typeface="Segoe Sans Display Semilight" pitchFamily="2" charset="0"/>
            </a:endParaRPr>
          </a:p>
        </p:txBody>
      </p:sp>
      <p:sp>
        <p:nvSpPr>
          <p:cNvPr id="53" name="TextBox 52">
            <a:extLst>
              <a:ext uri="{FF2B5EF4-FFF2-40B4-BE49-F238E27FC236}">
                <a16:creationId xmlns:a16="http://schemas.microsoft.com/office/drawing/2014/main" id="{F1E111AF-F9CF-5CB2-E7D4-1ED2DB49B856}"/>
              </a:ext>
            </a:extLst>
          </p:cNvPr>
          <p:cNvSpPr txBox="1"/>
          <p:nvPr/>
        </p:nvSpPr>
        <p:spPr>
          <a:xfrm>
            <a:off x="605775" y="6343356"/>
            <a:ext cx="3248707" cy="230832"/>
          </a:xfrm>
          <a:prstGeom prst="rect">
            <a:avLst/>
          </a:prstGeom>
          <a:noFill/>
        </p:spPr>
        <p:txBody>
          <a:bodyPr wrap="square">
            <a:spAutoFit/>
          </a:bodyPr>
          <a:lstStyle/>
          <a:p>
            <a:r>
              <a:rPr lang="ja" sz="900" b="1" noProof="0" dirty="0">
                <a:latin typeface="Aptos SemiBold" panose="020B0004020202020204" pitchFamily="34" charset="0"/>
              </a:rPr>
              <a:t>非網羅的なリスト</a:t>
            </a:r>
            <a:endParaRPr lang="en-US" sz="900" noProof="0" dirty="0">
              <a:latin typeface="Aptos SemiBold" panose="020B0004020202020204" pitchFamily="34" charset="0"/>
            </a:endParaRPr>
          </a:p>
        </p:txBody>
      </p:sp>
    </p:spTree>
    <p:extLst>
      <p:ext uri="{BB962C8B-B14F-4D97-AF65-F5344CB8AC3E}">
        <p14:creationId xmlns:p14="http://schemas.microsoft.com/office/powerpoint/2010/main" val="1250127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A5220-E680-1963-BEF6-026DBCE60EAC}"/>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C173AAB5-51AD-A6ED-526F-DBE3DEAD9A2E}"/>
              </a:ext>
            </a:extLst>
          </p:cNvPr>
          <p:cNvSpPr txBox="1">
            <a:spLocks noGrp="1"/>
          </p:cNvSpPr>
          <p:nvPr>
            <p:ph type="title" idx="4294967295"/>
          </p:nvPr>
        </p:nvSpPr>
        <p:spPr>
          <a:xfrm>
            <a:off x="457200" y="457200"/>
            <a:ext cx="890625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3200" b="1" i="0" u="none" strike="noStrike" kern="1200" cap="none" spc="0" normalizeH="0" baseline="0" noProof="0" dirty="0">
                <a:ln>
                  <a:noFill/>
                </a:ln>
                <a:solidFill>
                  <a:schemeClr val="tx1"/>
                </a:solidFill>
                <a:effectLst/>
                <a:uLnTx/>
                <a:uFillTx/>
                <a:latin typeface="Segoe Sans Display Semibold" pitchFamily="2" charset="0"/>
                <a:ea typeface="+mn-ea"/>
                <a:cs typeface="Segoe Sans Display Semibold" pitchFamily="2" charset="0"/>
              </a:rPr>
              <a:t>ケース例:AIの前と後</a:t>
            </a:r>
          </a:p>
        </p:txBody>
      </p:sp>
      <p:pic>
        <p:nvPicPr>
          <p:cNvPr id="1026" name="Picture 2" descr="Finastra が Microsoft とグローバル契約を締結し、取引プラットフォームの近代化を加速">
            <a:extLst>
              <a:ext uri="{FF2B5EF4-FFF2-40B4-BE49-F238E27FC236}">
                <a16:creationId xmlns:a16="http://schemas.microsoft.com/office/drawing/2014/main" id="{EE1BAD4B-3A00-5E0A-34AF-4CA88617A85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6823" y="1178681"/>
            <a:ext cx="2662157" cy="38557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485874F-FCFB-9B5F-D35A-D663A0F4175A}"/>
              </a:ext>
            </a:extLst>
          </p:cNvPr>
          <p:cNvSpPr txBox="1"/>
          <p:nvPr/>
        </p:nvSpPr>
        <p:spPr>
          <a:xfrm>
            <a:off x="3717963" y="1183958"/>
            <a:ext cx="7948850" cy="400110"/>
          </a:xfrm>
          <a:prstGeom prst="rect">
            <a:avLst/>
          </a:prstGeom>
          <a:noFill/>
        </p:spPr>
        <p:txBody>
          <a:bodyPr wrap="square">
            <a:spAutoFit/>
          </a:bodyPr>
          <a:lstStyle/>
          <a:p>
            <a:r>
              <a:rPr lang="ja" sz="2000" noProof="0" dirty="0">
                <a:latin typeface="Segoe Sans Display" pitchFamily="2" charset="0"/>
                <a:cs typeface="Segoe Sans Display" pitchFamily="2" charset="0"/>
              </a:rPr>
              <a:t>市場投入までの時間を75%短縮</a:t>
            </a:r>
          </a:p>
        </p:txBody>
      </p:sp>
      <p:cxnSp>
        <p:nvCxnSpPr>
          <p:cNvPr id="7" name="Straight Connector 6">
            <a:extLst>
              <a:ext uri="{FF2B5EF4-FFF2-40B4-BE49-F238E27FC236}">
                <a16:creationId xmlns:a16="http://schemas.microsoft.com/office/drawing/2014/main" id="{5A823B9A-9B84-91E5-D931-B42B44F93C0D}"/>
              </a:ext>
              <a:ext uri="{C183D7F6-B498-43B3-948B-1728B52AA6E4}">
                <adec:decorative xmlns:adec="http://schemas.microsoft.com/office/drawing/2017/decorative" val="1"/>
              </a:ext>
            </a:extLst>
          </p:cNvPr>
          <p:cNvCxnSpPr>
            <a:cxnSpLocks/>
          </p:cNvCxnSpPr>
          <p:nvPr/>
        </p:nvCxnSpPr>
        <p:spPr>
          <a:xfrm>
            <a:off x="561340" y="1742761"/>
            <a:ext cx="11105473"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53B6E47C-A12C-67A6-4487-CE8E231BFF92}"/>
              </a:ext>
            </a:extLst>
          </p:cNvPr>
          <p:cNvSpPr/>
          <p:nvPr/>
        </p:nvSpPr>
        <p:spPr>
          <a:xfrm>
            <a:off x="2979505" y="1896941"/>
            <a:ext cx="4291114" cy="329250"/>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 sz="1600" b="1" noProof="0" dirty="0">
                <a:solidFill>
                  <a:schemeClr val="tx1"/>
                </a:solidFill>
                <a:latin typeface="Segoe Sans Display Semibold" pitchFamily="2" charset="0"/>
                <a:cs typeface="Segoe Sans Display Semibold" pitchFamily="2" charset="0"/>
              </a:rPr>
              <a:t>AI導入前</a:t>
            </a:r>
          </a:p>
        </p:txBody>
      </p:sp>
      <p:sp>
        <p:nvSpPr>
          <p:cNvPr id="31" name="Rectangle: Rounded Corners 30">
            <a:extLst>
              <a:ext uri="{FF2B5EF4-FFF2-40B4-BE49-F238E27FC236}">
                <a16:creationId xmlns:a16="http://schemas.microsoft.com/office/drawing/2014/main" id="{7CA1B693-451C-0793-1D63-720C17E01C52}"/>
              </a:ext>
            </a:extLst>
          </p:cNvPr>
          <p:cNvSpPr>
            <a:spLocks/>
          </p:cNvSpPr>
          <p:nvPr/>
        </p:nvSpPr>
        <p:spPr>
          <a:xfrm>
            <a:off x="7482581" y="1906156"/>
            <a:ext cx="4171533" cy="329250"/>
          </a:xfrm>
          <a:prstGeom prst="round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 sz="1600" b="1" noProof="0" dirty="0">
                <a:solidFill>
                  <a:schemeClr val="bg1"/>
                </a:solidFill>
                <a:latin typeface="Segoe Sans Display Semibold" pitchFamily="2" charset="0"/>
                <a:cs typeface="Segoe Sans Display Semibold" pitchFamily="2" charset="0"/>
              </a:rPr>
              <a:t>AIの後</a:t>
            </a:r>
          </a:p>
        </p:txBody>
      </p:sp>
      <p:sp>
        <p:nvSpPr>
          <p:cNvPr id="60" name="TextBox 59">
            <a:extLst>
              <a:ext uri="{FF2B5EF4-FFF2-40B4-BE49-F238E27FC236}">
                <a16:creationId xmlns:a16="http://schemas.microsoft.com/office/drawing/2014/main" id="{70D314F8-FECF-7D68-715D-474A5544C69B}"/>
              </a:ext>
            </a:extLst>
          </p:cNvPr>
          <p:cNvSpPr txBox="1"/>
          <p:nvPr/>
        </p:nvSpPr>
        <p:spPr>
          <a:xfrm>
            <a:off x="986318" y="2308912"/>
            <a:ext cx="1793186" cy="837887"/>
          </a:xfrm>
          <a:prstGeom prst="roundRect">
            <a:avLst>
              <a:gd name="adj" fmla="val 12569"/>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 sz="1400" b="1" u="none" strike="noStrike" kern="1200" cap="none" spc="0" normalizeH="0" baseline="0" noProof="0" dirty="0">
                <a:ln>
                  <a:noFill/>
                </a:ln>
                <a:effectLst/>
                <a:uLnTx/>
                <a:uFillTx/>
                <a:latin typeface="Segoe Sans Display Semibold" pitchFamily="2" charset="0"/>
                <a:cs typeface="Segoe Sans Display Semibold" pitchFamily="2" charset="0"/>
              </a:rPr>
              <a:t>Customer Insights &amp; Strategy(カスタマーインサイト&amp;戦略)</a:t>
            </a:r>
          </a:p>
        </p:txBody>
      </p:sp>
      <p:sp>
        <p:nvSpPr>
          <p:cNvPr id="11" name="TextBox 10">
            <a:extLst>
              <a:ext uri="{FF2B5EF4-FFF2-40B4-BE49-F238E27FC236}">
                <a16:creationId xmlns:a16="http://schemas.microsoft.com/office/drawing/2014/main" id="{E96C7CDF-7A25-DD6F-71D5-27AF50B3AE62}"/>
              </a:ext>
            </a:extLst>
          </p:cNvPr>
          <p:cNvSpPr txBox="1"/>
          <p:nvPr/>
        </p:nvSpPr>
        <p:spPr>
          <a:xfrm>
            <a:off x="2979506" y="2308913"/>
            <a:ext cx="4291114" cy="770540"/>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ja" sz="1400" noProof="0" dirty="0">
                <a:latin typeface="Segoe Sans Display" pitchFamily="2" charset="0"/>
                <a:cs typeface="Segoe Sans Display" pitchFamily="2" charset="0"/>
              </a:rPr>
              <a:t>複数の内部レポートと外部レポートに依存して、顧客のインサイトを統合</a:t>
            </a:r>
          </a:p>
        </p:txBody>
      </p:sp>
      <p:sp>
        <p:nvSpPr>
          <p:cNvPr id="16" name="TextBox 15">
            <a:extLst>
              <a:ext uri="{FF2B5EF4-FFF2-40B4-BE49-F238E27FC236}">
                <a16:creationId xmlns:a16="http://schemas.microsoft.com/office/drawing/2014/main" id="{2FD3F109-CCD0-14E3-A1B6-66CE441806A0}"/>
              </a:ext>
            </a:extLst>
          </p:cNvPr>
          <p:cNvSpPr txBox="1"/>
          <p:nvPr/>
        </p:nvSpPr>
        <p:spPr>
          <a:xfrm>
            <a:off x="7482581" y="2308913"/>
            <a:ext cx="4171533" cy="734784"/>
          </a:xfrm>
          <a:prstGeom prst="roundRect">
            <a:avLst>
              <a:gd name="adj" fmla="val 8983"/>
            </a:avLst>
          </a:prstGeom>
          <a:solidFill>
            <a:srgbClr val="E7DFF3">
              <a:alpha val="30000"/>
            </a:srgbClr>
          </a:solidFill>
          <a:ln w="19050">
            <a:solidFill>
              <a:srgbClr val="D59ED7"/>
            </a:solidFill>
          </a:ln>
        </p:spPr>
        <p:txBody>
          <a:bodyPr wrap="square" lIns="91440" tIns="91440" rIns="91440" bIns="91440" rtlCol="0" anchor="ctr">
            <a:noAutofit/>
          </a:bodyPr>
          <a:lstStyle/>
          <a:p>
            <a:r>
              <a:rPr lang="ja" sz="1400" b="0" i="0" noProof="0" dirty="0">
                <a:effectLst/>
                <a:latin typeface="Segoe Sans Display" pitchFamily="2" charset="0"/>
                <a:cs typeface="Segoe Sans Display" pitchFamily="2" charset="0"/>
              </a:rPr>
              <a:t>Copilot を使用して市場動向と顧客インサイトを分析する</a:t>
            </a:r>
          </a:p>
        </p:txBody>
      </p:sp>
      <p:sp>
        <p:nvSpPr>
          <p:cNvPr id="59" name="TextBox 58">
            <a:extLst>
              <a:ext uri="{FF2B5EF4-FFF2-40B4-BE49-F238E27FC236}">
                <a16:creationId xmlns:a16="http://schemas.microsoft.com/office/drawing/2014/main" id="{95982E62-4FA6-A75F-EAF8-50E33D906D9F}"/>
              </a:ext>
            </a:extLst>
          </p:cNvPr>
          <p:cNvSpPr txBox="1"/>
          <p:nvPr/>
        </p:nvSpPr>
        <p:spPr>
          <a:xfrm>
            <a:off x="986318" y="3237307"/>
            <a:ext cx="1793186" cy="1306811"/>
          </a:xfrm>
          <a:prstGeom prst="roundRect">
            <a:avLst>
              <a:gd name="adj" fmla="val 11544"/>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 sz="1400" b="1" u="none" strike="noStrike" kern="1200" cap="none" spc="0" normalizeH="0" baseline="0" noProof="0" dirty="0">
                <a:ln>
                  <a:noFill/>
                </a:ln>
                <a:effectLst/>
                <a:uLnTx/>
                <a:uFillTx/>
                <a:latin typeface="Segoe Sans Display Semibold" pitchFamily="2" charset="0"/>
                <a:cs typeface="Segoe Sans Display Semibold" pitchFamily="2" charset="0"/>
              </a:rPr>
              <a:t>デマンドジェネレーション</a:t>
            </a:r>
          </a:p>
        </p:txBody>
      </p:sp>
      <p:sp>
        <p:nvSpPr>
          <p:cNvPr id="25" name="TextBox 24">
            <a:extLst>
              <a:ext uri="{FF2B5EF4-FFF2-40B4-BE49-F238E27FC236}">
                <a16:creationId xmlns:a16="http://schemas.microsoft.com/office/drawing/2014/main" id="{792B62DA-073E-6CC3-9DAC-049D27FA98F1}"/>
              </a:ext>
            </a:extLst>
          </p:cNvPr>
          <p:cNvSpPr txBox="1"/>
          <p:nvPr/>
        </p:nvSpPr>
        <p:spPr>
          <a:xfrm>
            <a:off x="2979506" y="3174252"/>
            <a:ext cx="4291114" cy="646037"/>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ja" sz="1400" noProof="0" dirty="0">
                <a:latin typeface="Segoe Sans Display" pitchFamily="2" charset="0"/>
                <a:cs typeface="Segoe Sans Display" pitchFamily="2" charset="0"/>
              </a:rPr>
              <a:t>専門家だけが</a:t>
            </a:r>
            <a:br>
              <a:rPr lang="en-US" sz="1400" noProof="0" dirty="0">
                <a:latin typeface="Segoe Sans Display" pitchFamily="2" charset="0"/>
                <a:cs typeface="Segoe Sans Display" pitchFamily="2" charset="0"/>
              </a:rPr>
            </a:br>
            <a:r>
              <a:rPr lang="ja" sz="1400" noProof="0" dirty="0">
                <a:latin typeface="Segoe Sans Display" pitchFamily="2" charset="0"/>
                <a:cs typeface="Segoe Sans Display" pitchFamily="2" charset="0"/>
              </a:rPr>
              <a:t>データを取得し、キャンペーンのパフォーマンスを分析できます</a:t>
            </a:r>
          </a:p>
        </p:txBody>
      </p:sp>
      <p:sp>
        <p:nvSpPr>
          <p:cNvPr id="26" name="TextBox 25">
            <a:extLst>
              <a:ext uri="{FF2B5EF4-FFF2-40B4-BE49-F238E27FC236}">
                <a16:creationId xmlns:a16="http://schemas.microsoft.com/office/drawing/2014/main" id="{8B786335-64DC-66B2-0890-D41C849633B7}"/>
              </a:ext>
            </a:extLst>
          </p:cNvPr>
          <p:cNvSpPr txBox="1"/>
          <p:nvPr/>
        </p:nvSpPr>
        <p:spPr>
          <a:xfrm>
            <a:off x="7482581" y="3174252"/>
            <a:ext cx="4171533" cy="646037"/>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ja" sz="1400" b="0" i="0" noProof="0" dirty="0">
                <a:effectLst/>
                <a:latin typeface="SegoeUI"/>
              </a:rPr>
              <a:t>Copilot を使用してフルファネル分析を行う</a:t>
            </a:r>
          </a:p>
        </p:txBody>
      </p:sp>
      <p:sp>
        <p:nvSpPr>
          <p:cNvPr id="48" name="TextBox 47">
            <a:extLst>
              <a:ext uri="{FF2B5EF4-FFF2-40B4-BE49-F238E27FC236}">
                <a16:creationId xmlns:a16="http://schemas.microsoft.com/office/drawing/2014/main" id="{863E3510-AD70-3B39-AA74-27F1DD9896B9}"/>
              </a:ext>
            </a:extLst>
          </p:cNvPr>
          <p:cNvSpPr txBox="1"/>
          <p:nvPr/>
        </p:nvSpPr>
        <p:spPr>
          <a:xfrm>
            <a:off x="2979505" y="3908358"/>
            <a:ext cx="4291114" cy="646036"/>
          </a:xfrm>
          <a:prstGeom prst="roundRect">
            <a:avLst>
              <a:gd name="adj" fmla="val 11544"/>
            </a:avLst>
          </a:prstGeom>
          <a:solidFill>
            <a:schemeClr val="bg1">
              <a:lumMod val="95000"/>
            </a:schemeClr>
          </a:solidFill>
        </p:spPr>
        <p:txBody>
          <a:bodyPr wrap="square" lIns="91440" tIns="91440" rIns="91440" bIns="91440" rtlCol="0" anchor="ctr">
            <a:noAutofit/>
          </a:bodyPr>
          <a:lstStyle/>
          <a:p>
            <a:r>
              <a:rPr lang="ja" sz="1400" noProof="0" dirty="0">
                <a:latin typeface="Segoe Sans Display" pitchFamily="2" charset="0"/>
                <a:cs typeface="Segoe Sans Display" pitchFamily="2" charset="0"/>
              </a:rPr>
              <a:t>高価なサードパーティの翻訳サービスに依存していた</a:t>
            </a:r>
          </a:p>
        </p:txBody>
      </p:sp>
      <p:sp>
        <p:nvSpPr>
          <p:cNvPr id="49" name="TextBox 48">
            <a:extLst>
              <a:ext uri="{FF2B5EF4-FFF2-40B4-BE49-F238E27FC236}">
                <a16:creationId xmlns:a16="http://schemas.microsoft.com/office/drawing/2014/main" id="{E70132B7-1D51-8C46-7EE4-63F2E6FA7A3B}"/>
              </a:ext>
            </a:extLst>
          </p:cNvPr>
          <p:cNvSpPr txBox="1"/>
          <p:nvPr/>
        </p:nvSpPr>
        <p:spPr>
          <a:xfrm>
            <a:off x="7482580" y="3922482"/>
            <a:ext cx="4171533" cy="621633"/>
          </a:xfrm>
          <a:prstGeom prst="roundRect">
            <a:avLst>
              <a:gd name="adj" fmla="val 10519"/>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ja" sz="1400" noProof="0" dirty="0"/>
              <a:t>Copilot を使用して</a:t>
            </a:r>
            <a:r>
              <a:rPr lang="ja" sz="1400" b="0" i="0" noProof="0" dirty="0">
                <a:effectLst/>
                <a:latin typeface="SegoeUI"/>
              </a:rPr>
              <a:t>翻訳とローカリゼーション</a:t>
            </a:r>
            <a:br>
              <a:rPr lang="en-US" sz="1400" b="0" i="0" noProof="0" dirty="0">
                <a:effectLst/>
                <a:latin typeface="SegoeUI"/>
              </a:rPr>
            </a:br>
            <a:r>
              <a:rPr lang="ja" sz="1400" b="0" i="0" noProof="0" dirty="0">
                <a:effectLst/>
                <a:latin typeface="SegoeUI"/>
              </a:rPr>
              <a:t>を支援</a:t>
            </a:r>
            <a:endParaRPr lang="en-US" sz="1400" noProof="0" dirty="0"/>
          </a:p>
        </p:txBody>
      </p:sp>
      <p:sp>
        <p:nvSpPr>
          <p:cNvPr id="58" name="TextBox 57">
            <a:extLst>
              <a:ext uri="{FF2B5EF4-FFF2-40B4-BE49-F238E27FC236}">
                <a16:creationId xmlns:a16="http://schemas.microsoft.com/office/drawing/2014/main" id="{64E58DB0-C393-F60D-B037-0A960AFA8B88}"/>
              </a:ext>
            </a:extLst>
          </p:cNvPr>
          <p:cNvSpPr txBox="1"/>
          <p:nvPr/>
        </p:nvSpPr>
        <p:spPr>
          <a:xfrm>
            <a:off x="986318" y="4682440"/>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 sz="1400" b="1" u="none" strike="noStrike" kern="1200" cap="none" spc="0" normalizeH="0" baseline="0" noProof="0" dirty="0">
                <a:ln>
                  <a:noFill/>
                </a:ln>
                <a:effectLst/>
                <a:uLnTx/>
                <a:uFillTx/>
                <a:latin typeface="Segoe Sans Display Semibold" pitchFamily="2" charset="0"/>
                <a:cs typeface="Segoe Sans Display Semibold" pitchFamily="2" charset="0"/>
              </a:rPr>
              <a:t>キャンペーンの実行</a:t>
            </a:r>
          </a:p>
        </p:txBody>
      </p:sp>
      <p:sp>
        <p:nvSpPr>
          <p:cNvPr id="10" name="TextBox 9">
            <a:extLst>
              <a:ext uri="{FF2B5EF4-FFF2-40B4-BE49-F238E27FC236}">
                <a16:creationId xmlns:a16="http://schemas.microsoft.com/office/drawing/2014/main" id="{B8585E79-ED38-01E5-162B-DE95B4159DD8}"/>
              </a:ext>
            </a:extLst>
          </p:cNvPr>
          <p:cNvSpPr txBox="1"/>
          <p:nvPr/>
        </p:nvSpPr>
        <p:spPr>
          <a:xfrm>
            <a:off x="2979506" y="4682440"/>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ja" sz="1400" noProof="0" dirty="0">
                <a:latin typeface="SegoeUI"/>
              </a:rPr>
              <a:t>専門家だけが</a:t>
            </a:r>
            <a:br>
              <a:rPr lang="en-US" sz="1400" noProof="0" dirty="0">
                <a:latin typeface="SegoeUI"/>
              </a:rPr>
            </a:br>
            <a:r>
              <a:rPr lang="ja" sz="1400" noProof="0" dirty="0">
                <a:latin typeface="SegoeUI"/>
              </a:rPr>
              <a:t>データを取得し、キャンペーンのパフォーマンスを分析できます</a:t>
            </a:r>
            <a:endParaRPr lang="en-US" sz="1400" noProof="0" dirty="0"/>
          </a:p>
        </p:txBody>
      </p:sp>
      <p:sp>
        <p:nvSpPr>
          <p:cNvPr id="14" name="TextBox 13">
            <a:extLst>
              <a:ext uri="{FF2B5EF4-FFF2-40B4-BE49-F238E27FC236}">
                <a16:creationId xmlns:a16="http://schemas.microsoft.com/office/drawing/2014/main" id="{2989B151-ED80-D68C-0DDE-7A1B838495D3}"/>
              </a:ext>
            </a:extLst>
          </p:cNvPr>
          <p:cNvSpPr txBox="1"/>
          <p:nvPr/>
        </p:nvSpPr>
        <p:spPr>
          <a:xfrm>
            <a:off x="7482581" y="4682440"/>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ja" sz="1400" noProof="0" dirty="0"/>
              <a:t>Copilot を使用して</a:t>
            </a:r>
            <a:r>
              <a:rPr lang="ja" sz="1400" b="0" i="0" noProof="0" dirty="0">
                <a:effectLst/>
                <a:latin typeface="SegoeUI"/>
              </a:rPr>
              <a:t>、管理分析と</a:t>
            </a:r>
            <a:br>
              <a:rPr lang="en-US" sz="1400" b="0" i="0" noProof="0" dirty="0">
                <a:effectLst/>
                <a:latin typeface="SegoeUI"/>
              </a:rPr>
            </a:br>
            <a:r>
              <a:rPr lang="ja" sz="1400" b="0" i="0" noProof="0" dirty="0">
                <a:effectLst/>
                <a:latin typeface="SegoeUI"/>
              </a:rPr>
              <a:t>予算管理を提供します</a:t>
            </a:r>
            <a:endParaRPr lang="en-US" sz="1400" noProof="0" dirty="0"/>
          </a:p>
        </p:txBody>
      </p:sp>
      <p:sp>
        <p:nvSpPr>
          <p:cNvPr id="52" name="TextBox 51">
            <a:extLst>
              <a:ext uri="{FF2B5EF4-FFF2-40B4-BE49-F238E27FC236}">
                <a16:creationId xmlns:a16="http://schemas.microsoft.com/office/drawing/2014/main" id="{B3C1A343-8511-E8CA-783A-44B39B133ED9}"/>
              </a:ext>
            </a:extLst>
          </p:cNvPr>
          <p:cNvSpPr txBox="1"/>
          <p:nvPr/>
        </p:nvSpPr>
        <p:spPr>
          <a:xfrm>
            <a:off x="986318" y="5564099"/>
            <a:ext cx="1793186" cy="784434"/>
          </a:xfrm>
          <a:prstGeom prst="roundRect">
            <a:avLst>
              <a:gd name="adj" fmla="val 11032"/>
            </a:avLst>
          </a:prstGeom>
          <a:solidFill>
            <a:schemeClr val="bg1"/>
          </a:solidFill>
          <a:ln w="19050">
            <a:noFill/>
          </a:ln>
        </p:spPr>
        <p:txBody>
          <a:bodyPr wrap="square" lIns="91440" tIns="91440" rIns="91440" bIns="91440" rtlCol="0" anchor="ct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 sz="1400" b="1" u="none" strike="noStrike" kern="1200" cap="none" spc="0" normalizeH="0" baseline="0" noProof="0" dirty="0">
                <a:ln>
                  <a:noFill/>
                </a:ln>
                <a:effectLst/>
                <a:uLnTx/>
                <a:uFillTx/>
                <a:latin typeface="Segoe Sans Display Semibold" pitchFamily="2" charset="0"/>
                <a:cs typeface="Segoe Sans Display Semibold" pitchFamily="2" charset="0"/>
              </a:rPr>
              <a:t>コンテンツ作成</a:t>
            </a:r>
          </a:p>
        </p:txBody>
      </p:sp>
      <p:sp>
        <p:nvSpPr>
          <p:cNvPr id="50" name="TextBox 49">
            <a:extLst>
              <a:ext uri="{FF2B5EF4-FFF2-40B4-BE49-F238E27FC236}">
                <a16:creationId xmlns:a16="http://schemas.microsoft.com/office/drawing/2014/main" id="{3D0EA410-2C03-03D1-90E7-07C309E9835C}"/>
              </a:ext>
            </a:extLst>
          </p:cNvPr>
          <p:cNvSpPr txBox="1"/>
          <p:nvPr/>
        </p:nvSpPr>
        <p:spPr>
          <a:xfrm>
            <a:off x="2992205" y="5564099"/>
            <a:ext cx="4291114" cy="784434"/>
          </a:xfrm>
          <a:prstGeom prst="roundRect">
            <a:avLst>
              <a:gd name="adj" fmla="val 11032"/>
            </a:avLst>
          </a:prstGeom>
          <a:solidFill>
            <a:schemeClr val="bg1">
              <a:lumMod val="95000"/>
            </a:schemeClr>
          </a:solidFill>
        </p:spPr>
        <p:txBody>
          <a:bodyPr wrap="square" lIns="91440" tIns="91440" rIns="91440" bIns="91440" rtlCol="0" anchor="ctr">
            <a:noAutofit/>
          </a:bodyPr>
          <a:lstStyle/>
          <a:p>
            <a:r>
              <a:rPr lang="ja" sz="1400" noProof="0" dirty="0"/>
              <a:t>キャンペーン コンテンツの作成には最大</a:t>
            </a:r>
            <a:br>
              <a:rPr lang="en-US" sz="1400" noProof="0" dirty="0"/>
            </a:br>
            <a:r>
              <a:rPr lang="ja" sz="1400" noProof="0" dirty="0"/>
              <a:t>6 か月かかりました</a:t>
            </a:r>
          </a:p>
        </p:txBody>
      </p:sp>
      <p:sp>
        <p:nvSpPr>
          <p:cNvPr id="51" name="TextBox 50">
            <a:extLst>
              <a:ext uri="{FF2B5EF4-FFF2-40B4-BE49-F238E27FC236}">
                <a16:creationId xmlns:a16="http://schemas.microsoft.com/office/drawing/2014/main" id="{32FFD3C4-EB4B-69A5-47B3-95C5306194D6}"/>
              </a:ext>
            </a:extLst>
          </p:cNvPr>
          <p:cNvSpPr txBox="1"/>
          <p:nvPr/>
        </p:nvSpPr>
        <p:spPr>
          <a:xfrm>
            <a:off x="7495280" y="5564099"/>
            <a:ext cx="4171533" cy="784434"/>
          </a:xfrm>
          <a:prstGeom prst="roundRect">
            <a:avLst>
              <a:gd name="adj" fmla="val 10007"/>
            </a:avLst>
          </a:prstGeom>
          <a:solidFill>
            <a:schemeClr val="accent4">
              <a:lumMod val="20000"/>
              <a:lumOff val="80000"/>
              <a:alpha val="30000"/>
            </a:schemeClr>
          </a:solidFill>
          <a:ln w="19050">
            <a:solidFill>
              <a:srgbClr val="D59ED7"/>
            </a:solidFill>
          </a:ln>
        </p:spPr>
        <p:txBody>
          <a:bodyPr wrap="square" lIns="91440" tIns="91440" rIns="91440" bIns="91440" rtlCol="0" anchor="ctr">
            <a:noAutofit/>
          </a:bodyPr>
          <a:lstStyle/>
          <a:p>
            <a:r>
              <a:rPr lang="ja" sz="1400" noProof="0" dirty="0">
                <a:latin typeface="Segoe Sans Display" pitchFamily="2" charset="0"/>
                <a:cs typeface="Segoe Sans Display" pitchFamily="2" charset="0"/>
              </a:rPr>
              <a:t>Copilot を使用して、コンテンツの下書きと最適化を行い、包括性をレビューします</a:t>
            </a:r>
            <a:endParaRPr lang="en-US" sz="1400" noProof="0" dirty="0">
              <a:highlight>
                <a:srgbClr val="FFFF00"/>
              </a:highlight>
              <a:latin typeface="Segoe Sans Display" pitchFamily="2" charset="0"/>
              <a:cs typeface="Segoe Sans Display" pitchFamily="2" charset="0"/>
            </a:endParaRPr>
          </a:p>
        </p:txBody>
      </p:sp>
      <p:sp>
        <p:nvSpPr>
          <p:cNvPr id="33" name="TextBox 32">
            <a:extLst>
              <a:ext uri="{FF2B5EF4-FFF2-40B4-BE49-F238E27FC236}">
                <a16:creationId xmlns:a16="http://schemas.microsoft.com/office/drawing/2014/main" id="{A6D8E30D-91A0-A18D-D1A4-DABF04833A9E}"/>
              </a:ext>
            </a:extLst>
          </p:cNvPr>
          <p:cNvSpPr txBox="1"/>
          <p:nvPr/>
        </p:nvSpPr>
        <p:spPr>
          <a:xfrm>
            <a:off x="5059345" y="6532919"/>
            <a:ext cx="6791961" cy="153888"/>
          </a:xfrm>
          <a:prstGeom prst="rect">
            <a:avLst/>
          </a:prstGeom>
          <a:noFill/>
        </p:spPr>
        <p:txBody>
          <a:bodyPr wrap="square" lIns="0" tIns="0" rIns="0" bIns="0" rtlCol="0">
            <a:spAutoFit/>
          </a:bodyPr>
          <a:lstStyle/>
          <a:p>
            <a:pPr algn="r"/>
            <a:r>
              <a:rPr lang="ja" sz="1000" noProof="0" dirty="0"/>
              <a:t>出典: </a:t>
            </a:r>
            <a:r>
              <a:rPr lang="ja" sz="1000" noProof="0" dirty="0">
                <a:hlinkClick r:id="rId4"/>
              </a:rPr>
              <a:t>FinastraのCopilot revolution: How AI is reshaping B2B software marketing for financial services sector(FinastraのCopilot revolution: How AI is reshaping B2B software marketing for financial services sector)</a:t>
            </a:r>
            <a:endParaRPr lang="en-US" sz="1000" noProof="0" dirty="0"/>
          </a:p>
        </p:txBody>
      </p:sp>
    </p:spTree>
    <p:extLst>
      <p:ext uri="{BB962C8B-B14F-4D97-AF65-F5344CB8AC3E}">
        <p14:creationId xmlns:p14="http://schemas.microsoft.com/office/powerpoint/2010/main" val="9720291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05316-0F46-AB4F-9D64-A3006209926A}"/>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F2525D18-DC81-2F9C-8111-F4980102B4B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sp>
        <p:nvSpPr>
          <p:cNvPr id="47" name="Title 46">
            <a:extLst>
              <a:ext uri="{FF2B5EF4-FFF2-40B4-BE49-F238E27FC236}">
                <a16:creationId xmlns:a16="http://schemas.microsoft.com/office/drawing/2014/main" id="{9EA1E811-D85F-2DB1-9C21-9CCF126AAF6E}"/>
              </a:ext>
            </a:extLst>
          </p:cNvPr>
          <p:cNvSpPr>
            <a:spLocks noGrp="1"/>
          </p:cNvSpPr>
          <p:nvPr>
            <p:ph type="title"/>
          </p:nvPr>
        </p:nvSpPr>
        <p:spPr>
          <a:xfrm>
            <a:off x="586740" y="455544"/>
            <a:ext cx="11018520" cy="553998"/>
          </a:xfrm>
        </p:spPr>
        <p:txBody>
          <a:bodyPr/>
          <a:lstStyle/>
          <a:p>
            <a:r>
              <a:rPr lang="ja" i="1" noProof="0" dirty="0"/>
              <a:t>自社</a:t>
            </a:r>
            <a:r>
              <a:rPr lang="ja" noProof="0" dirty="0"/>
              <a:t>のインパクトの機会を探る </a:t>
            </a:r>
          </a:p>
        </p:txBody>
      </p:sp>
      <p:pic>
        <p:nvPicPr>
          <p:cNvPr id="1052" name="Picture 1051">
            <a:extLst>
              <a:ext uri="{FF2B5EF4-FFF2-40B4-BE49-F238E27FC236}">
                <a16:creationId xmlns:a16="http://schemas.microsoft.com/office/drawing/2014/main" id="{77B26BDF-1B7D-0743-A476-7C522BBC1CF6}"/>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146873" y="-19601"/>
            <a:ext cx="2045127" cy="1812182"/>
          </a:xfrm>
          <a:prstGeom prst="rect">
            <a:avLst/>
          </a:prstGeom>
        </p:spPr>
      </p:pic>
      <p:pic>
        <p:nvPicPr>
          <p:cNvPr id="1051" name="Picture 2">
            <a:extLst>
              <a:ext uri="{FF2B5EF4-FFF2-40B4-BE49-F238E27FC236}">
                <a16:creationId xmlns:a16="http://schemas.microsoft.com/office/drawing/2014/main" id="{629665B8-2ADA-9BE5-5B1D-7B16BA81F7C3}"/>
              </a:ext>
              <a:ext uri="{C183D7F6-B498-43B3-948B-1728B52AA6E4}">
                <adec:decorative xmlns:adec="http://schemas.microsoft.com/office/drawing/2017/decorative" val="1"/>
              </a:ext>
            </a:extLst>
          </p:cNvPr>
          <p:cNvPicPr>
            <a:picLocks noChangeAspect="1" noChangeArrowheads="1"/>
          </p:cNvPicPr>
          <p:nvPr/>
        </p:nvPicPr>
        <p:blipFill>
          <a:blip r:embed="rId6" cstate="screen">
            <a:alphaModFix/>
            <a:extLst>
              <a:ext uri="{28A0092B-C50C-407E-A947-70E740481C1C}">
                <a14:useLocalDpi xmlns:a14="http://schemas.microsoft.com/office/drawing/2010/main"/>
              </a:ext>
            </a:extLst>
          </a:blip>
          <a:srcRect/>
          <a:stretch>
            <a:fillRect/>
          </a:stretch>
        </p:blipFill>
        <p:spPr bwMode="auto">
          <a:xfrm>
            <a:off x="11453352" y="210235"/>
            <a:ext cx="556211" cy="553998"/>
          </a:xfrm>
          <a:prstGeom prst="rect">
            <a:avLst/>
          </a:prstGeom>
          <a:noFill/>
          <a:extLst>
            <a:ext uri="{909E8E84-426E-40DD-AFC4-6F175D3DCCD1}">
              <a14:hiddenFill xmlns:a14="http://schemas.microsoft.com/office/drawing/2010/main">
                <a:solidFill>
                  <a:srgbClr val="FFFFFF"/>
                </a:solidFill>
              </a14:hiddenFill>
            </a:ext>
          </a:extLst>
        </p:spPr>
      </p:pic>
      <p:sp>
        <p:nvSpPr>
          <p:cNvPr id="1050" name="2. Slide Title">
            <a:extLst>
              <a:ext uri="{FF2B5EF4-FFF2-40B4-BE49-F238E27FC236}">
                <a16:creationId xmlns:a16="http://schemas.microsoft.com/office/drawing/2014/main" id="{04ADB0C2-4E96-53C5-485F-E17800B91791}"/>
              </a:ext>
            </a:extLst>
          </p:cNvPr>
          <p:cNvSpPr txBox="1">
            <a:spLocks/>
          </p:cNvSpPr>
          <p:nvPr>
            <p:custDataLst>
              <p:tags r:id="rId1"/>
            </p:custDataLst>
          </p:nvPr>
        </p:nvSpPr>
        <p:spPr>
          <a:xfrm>
            <a:off x="586740" y="1126256"/>
            <a:ext cx="6450367"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1800" b="1" i="0" u="none" strike="noStrike" kern="1200" cap="none" spc="0" normalizeH="0" baseline="0" noProof="0" dirty="0">
                <a:ln w="6350" cap="flat">
                  <a:noFill/>
                  <a:miter lim="800000"/>
                </a:ln>
                <a:effectLst/>
                <a:uLnTx/>
                <a:uFillTx/>
                <a:ea typeface="+mj-ea"/>
                <a:cs typeface="+mj-cs"/>
              </a:rPr>
              <a:t>現実に出て、あなたの「AI Kickstarter」を発見しましょう</a:t>
            </a:r>
          </a:p>
        </p:txBody>
      </p:sp>
      <p:sp>
        <p:nvSpPr>
          <p:cNvPr id="4" name="Freeform 8">
            <a:extLst>
              <a:ext uri="{FF2B5EF4-FFF2-40B4-BE49-F238E27FC236}">
                <a16:creationId xmlns:a16="http://schemas.microsoft.com/office/drawing/2014/main" id="{EC3E64C4-F6F2-F82A-C6B3-7BEEF960FCDB}"/>
              </a:ext>
              <a:ext uri="{C183D7F6-B498-43B3-948B-1728B52AA6E4}">
                <adec:decorative xmlns:adec="http://schemas.microsoft.com/office/drawing/2017/decorative" val="1"/>
              </a:ext>
            </a:extLst>
          </p:cNvPr>
          <p:cNvSpPr>
            <a:spLocks/>
          </p:cNvSpPr>
          <p:nvPr/>
        </p:nvSpPr>
        <p:spPr bwMode="auto">
          <a:xfrm>
            <a:off x="588963"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hlinkClick r:id="" action="ppaction://noaction"/>
            <a:extLst>
              <a:ext uri="{FF2B5EF4-FFF2-40B4-BE49-F238E27FC236}">
                <a16:creationId xmlns:a16="http://schemas.microsoft.com/office/drawing/2014/main" id="{D47BF38C-258C-0BB5-C2ED-F8F54EF8B673}"/>
              </a:ext>
              <a:ext uri="{C183D7F6-B498-43B3-948B-1728B52AA6E4}">
                <adec:decorative xmlns:adec="http://schemas.microsoft.com/office/drawing/2017/decorative" val="1"/>
              </a:ext>
            </a:extLst>
          </p:cNvPr>
          <p:cNvSpPr>
            <a:spLocks noGrp="1"/>
          </p:cNvSpPr>
          <p:nvPr/>
        </p:nvSpPr>
        <p:spPr bwMode="auto">
          <a:xfrm>
            <a:off x="592879"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w="3175">
                <a:noFill/>
              </a:ln>
              <a:solidFill>
                <a:srgbClr val="2A446F"/>
              </a:solidFill>
              <a:effectLst/>
              <a:uLnTx/>
              <a:uFillTx/>
              <a:latin typeface="Segoe UI Semibold"/>
              <a:ea typeface="+mn-ea"/>
              <a:cs typeface="Segoe UI" pitchFamily="34" charset="0"/>
            </a:endParaRPr>
          </a:p>
        </p:txBody>
      </p:sp>
      <p:sp>
        <p:nvSpPr>
          <p:cNvPr id="39" name="Rectangle 38">
            <a:hlinkClick r:id="" action="ppaction://noaction"/>
            <a:extLst>
              <a:ext uri="{FF2B5EF4-FFF2-40B4-BE49-F238E27FC236}">
                <a16:creationId xmlns:a16="http://schemas.microsoft.com/office/drawing/2014/main" id="{E4356D57-718A-00F8-ECAB-132DA81E91F7}"/>
              </a:ext>
            </a:extLst>
          </p:cNvPr>
          <p:cNvSpPr>
            <a:spLocks noGrp="1"/>
          </p:cNvSpPr>
          <p:nvPr/>
        </p:nvSpPr>
        <p:spPr bwMode="auto">
          <a:xfrm>
            <a:off x="877888" y="1768072"/>
            <a:ext cx="2982912"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1"/>
                </a:solidFill>
                <a:effectLst/>
                <a:uLnTx/>
                <a:uFillTx/>
                <a:latin typeface="+mj-lt"/>
                <a:ea typeface="+mj-ea"/>
                <a:cs typeface="+mj-cs"/>
              </a:rPr>
              <a:t>ミーティング&amp;</a:t>
            </a:r>
            <a:endParaRPr kumimoji="0" lang="en-US" altLang="ja" sz="1600" i="0" u="none" strike="noStrike" kern="1200" cap="none" spc="0" normalizeH="0" baseline="0" noProof="0">
              <a:ln w="3175">
                <a:noFill/>
              </a:ln>
              <a:solidFill>
                <a:schemeClr val="accent1"/>
              </a:solidFill>
              <a:effectLst/>
              <a:uLnTx/>
              <a:uFillTx/>
              <a:latin typeface="+mj-lt"/>
              <a:ea typeface="+mj-ea"/>
              <a:cs typeface="+mj-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a:ln w="3175">
                  <a:noFill/>
                </a:ln>
                <a:solidFill>
                  <a:schemeClr val="accent1"/>
                </a:solidFill>
                <a:effectLst/>
                <a:uLnTx/>
                <a:uFillTx/>
                <a:latin typeface="+mj-lt"/>
                <a:ea typeface="+mj-ea"/>
                <a:cs typeface="+mj-cs"/>
              </a:rPr>
              <a:t>コラボレーション</a:t>
            </a:r>
            <a:endParaRPr kumimoji="0" lang="ja" sz="1600" i="0" u="none" strike="noStrike" kern="1200" cap="none" spc="0" normalizeH="0" baseline="0" noProof="0" dirty="0">
              <a:ln w="3175">
                <a:noFill/>
              </a:ln>
              <a:solidFill>
                <a:schemeClr val="accent1"/>
              </a:solidFill>
              <a:effectLst/>
              <a:uLnTx/>
              <a:uFillTx/>
              <a:latin typeface="+mj-lt"/>
              <a:ea typeface="+mj-ea"/>
              <a:cs typeface="+mj-cs"/>
            </a:endParaRPr>
          </a:p>
        </p:txBody>
      </p:sp>
      <p:sp>
        <p:nvSpPr>
          <p:cNvPr id="2" name="Freeform 8">
            <a:extLst>
              <a:ext uri="{FF2B5EF4-FFF2-40B4-BE49-F238E27FC236}">
                <a16:creationId xmlns:a16="http://schemas.microsoft.com/office/drawing/2014/main" id="{DA0E5C8D-DA74-B4AE-6572-D6224493EAE8}"/>
              </a:ext>
              <a:ext uri="{C183D7F6-B498-43B3-948B-1728B52AA6E4}">
                <adec:decorative xmlns:adec="http://schemas.microsoft.com/office/drawing/2017/decorative" val="1"/>
              </a:ext>
            </a:extLst>
          </p:cNvPr>
          <p:cNvSpPr>
            <a:spLocks/>
          </p:cNvSpPr>
          <p:nvPr/>
        </p:nvSpPr>
        <p:spPr bwMode="auto">
          <a:xfrm>
            <a:off x="4322815"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hlinkClick r:id="" action="ppaction://noaction"/>
            <a:extLst>
              <a:ext uri="{FF2B5EF4-FFF2-40B4-BE49-F238E27FC236}">
                <a16:creationId xmlns:a16="http://schemas.microsoft.com/office/drawing/2014/main" id="{23ECF234-6A5E-27EA-736B-2BF78DB84985}"/>
              </a:ext>
              <a:ext uri="{C183D7F6-B498-43B3-948B-1728B52AA6E4}">
                <adec:decorative xmlns:adec="http://schemas.microsoft.com/office/drawing/2017/decorative" val="1"/>
              </a:ext>
            </a:extLst>
          </p:cNvPr>
          <p:cNvSpPr>
            <a:spLocks noGrp="1"/>
          </p:cNvSpPr>
          <p:nvPr/>
        </p:nvSpPr>
        <p:spPr bwMode="auto">
          <a:xfrm>
            <a:off x="4326731" y="1724681"/>
            <a:ext cx="3548804"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w="3175">
                <a:noFill/>
              </a:ln>
              <a:solidFill>
                <a:srgbClr val="2A446F"/>
              </a:solidFill>
              <a:effectLst/>
              <a:uLnTx/>
              <a:uFillTx/>
              <a:latin typeface="Segoe UI Semibold"/>
              <a:ea typeface="+mn-ea"/>
              <a:cs typeface="Segoe UI" pitchFamily="34" charset="0"/>
            </a:endParaRPr>
          </a:p>
        </p:txBody>
      </p:sp>
      <p:sp>
        <p:nvSpPr>
          <p:cNvPr id="52" name="Rectangle 51">
            <a:hlinkClick r:id="" action="ppaction://noaction"/>
            <a:extLst>
              <a:ext uri="{FF2B5EF4-FFF2-40B4-BE49-F238E27FC236}">
                <a16:creationId xmlns:a16="http://schemas.microsoft.com/office/drawing/2014/main" id="{6DD1F48C-E2C0-B56A-937E-AB497579BF7F}"/>
              </a:ext>
            </a:extLst>
          </p:cNvPr>
          <p:cNvSpPr>
            <a:spLocks noGrp="1"/>
          </p:cNvSpPr>
          <p:nvPr/>
        </p:nvSpPr>
        <p:spPr bwMode="auto">
          <a:xfrm>
            <a:off x="4614526" y="1891183"/>
            <a:ext cx="2980316"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dirty="0">
                <a:ln w="3175">
                  <a:noFill/>
                </a:ln>
                <a:solidFill>
                  <a:schemeClr val="accent2"/>
                </a:solidFill>
                <a:effectLst/>
                <a:uLnTx/>
                <a:uFillTx/>
                <a:latin typeface="+mj-lt"/>
                <a:ea typeface="+mj-ea"/>
                <a:cs typeface="+mj-cs"/>
              </a:rPr>
              <a:t>コンテンツ生成</a:t>
            </a:r>
          </a:p>
        </p:txBody>
      </p:sp>
      <p:sp>
        <p:nvSpPr>
          <p:cNvPr id="3" name="Freeform 8">
            <a:extLst>
              <a:ext uri="{FF2B5EF4-FFF2-40B4-BE49-F238E27FC236}">
                <a16:creationId xmlns:a16="http://schemas.microsoft.com/office/drawing/2014/main" id="{E6BC7105-B784-E25A-3F2E-ED4287C925FD}"/>
              </a:ext>
              <a:ext uri="{C183D7F6-B498-43B3-948B-1728B52AA6E4}">
                <adec:decorative xmlns:adec="http://schemas.microsoft.com/office/drawing/2017/decorative" val="1"/>
              </a:ext>
            </a:extLst>
          </p:cNvPr>
          <p:cNvSpPr>
            <a:spLocks/>
          </p:cNvSpPr>
          <p:nvPr/>
        </p:nvSpPr>
        <p:spPr bwMode="auto">
          <a:xfrm>
            <a:off x="8056668" y="1585279"/>
            <a:ext cx="3552720" cy="4453203"/>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hlinkClick r:id="" action="ppaction://noaction"/>
            <a:extLst>
              <a:ext uri="{FF2B5EF4-FFF2-40B4-BE49-F238E27FC236}">
                <a16:creationId xmlns:a16="http://schemas.microsoft.com/office/drawing/2014/main" id="{A37869FE-ADF1-9EB7-5D47-62D6C43C4FBE}"/>
              </a:ext>
              <a:ext uri="{C183D7F6-B498-43B3-948B-1728B52AA6E4}">
                <adec:decorative xmlns:adec="http://schemas.microsoft.com/office/drawing/2017/decorative" val="1"/>
              </a:ext>
            </a:extLst>
          </p:cNvPr>
          <p:cNvSpPr>
            <a:spLocks noGrp="1"/>
          </p:cNvSpPr>
          <p:nvPr/>
        </p:nvSpPr>
        <p:spPr bwMode="auto">
          <a:xfrm>
            <a:off x="8060584" y="1724681"/>
            <a:ext cx="3544888" cy="5792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w="3175">
                <a:noFill/>
              </a:ln>
              <a:solidFill>
                <a:srgbClr val="2A446F"/>
              </a:solidFill>
              <a:effectLst/>
              <a:uLnTx/>
              <a:uFillTx/>
              <a:latin typeface="Segoe UI Semibold"/>
              <a:ea typeface="+mn-ea"/>
              <a:cs typeface="Segoe UI" pitchFamily="34" charset="0"/>
            </a:endParaRPr>
          </a:p>
        </p:txBody>
      </p:sp>
      <p:sp>
        <p:nvSpPr>
          <p:cNvPr id="63" name="Rectangle 62">
            <a:hlinkClick r:id="" action="ppaction://noaction"/>
            <a:extLst>
              <a:ext uri="{FF2B5EF4-FFF2-40B4-BE49-F238E27FC236}">
                <a16:creationId xmlns:a16="http://schemas.microsoft.com/office/drawing/2014/main" id="{B20A92D7-124A-6D7A-34A9-F85D230F81F6}"/>
              </a:ext>
            </a:extLst>
          </p:cNvPr>
          <p:cNvSpPr>
            <a:spLocks noGrp="1"/>
          </p:cNvSpPr>
          <p:nvPr/>
        </p:nvSpPr>
        <p:spPr bwMode="auto">
          <a:xfrm>
            <a:off x="8347627" y="1891183"/>
            <a:ext cx="2972242"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600" i="0" u="none" strike="noStrike" kern="1200" cap="none" spc="0" normalizeH="0" baseline="0" noProof="0" dirty="0">
                <a:ln w="3175">
                  <a:noFill/>
                </a:ln>
                <a:solidFill>
                  <a:schemeClr val="accent3"/>
                </a:solidFill>
                <a:effectLst/>
                <a:uLnTx/>
                <a:uFillTx/>
                <a:latin typeface="+mj-lt"/>
                <a:ea typeface="+mj-ea"/>
                <a:cs typeface="+mj-cs"/>
              </a:rPr>
              <a:t>個人の生産性</a:t>
            </a:r>
          </a:p>
        </p:txBody>
      </p:sp>
      <p:grpSp>
        <p:nvGrpSpPr>
          <p:cNvPr id="1049" name="Group 1048" descr="自分自身が影響を与える機会を探る例を示すオブジェクト。">
            <a:extLst>
              <a:ext uri="{FF2B5EF4-FFF2-40B4-BE49-F238E27FC236}">
                <a16:creationId xmlns:a16="http://schemas.microsoft.com/office/drawing/2014/main" id="{5E0B2CAD-A537-4EF7-DE3E-1C4781810B7D}"/>
              </a:ext>
            </a:extLst>
          </p:cNvPr>
          <p:cNvGrpSpPr/>
          <p:nvPr/>
        </p:nvGrpSpPr>
        <p:grpSpPr>
          <a:xfrm>
            <a:off x="869846" y="2453435"/>
            <a:ext cx="10458659" cy="697288"/>
            <a:chOff x="869846" y="2624509"/>
            <a:chExt cx="10458659" cy="697288"/>
          </a:xfrm>
        </p:grpSpPr>
        <p:sp>
          <p:nvSpPr>
            <p:cNvPr id="8" name="Rectangle: Rounded Corners 7">
              <a:extLst>
                <a:ext uri="{FF2B5EF4-FFF2-40B4-BE49-F238E27FC236}">
                  <a16:creationId xmlns:a16="http://schemas.microsoft.com/office/drawing/2014/main" id="{0DF1B507-D6E5-AA2E-A9A0-CDAD1166F4E1}"/>
                </a:ext>
                <a:ext uri="{C183D7F6-B498-43B3-948B-1728B52AA6E4}">
                  <adec:decorative xmlns:adec="http://schemas.microsoft.com/office/drawing/2017/decorative" val="1"/>
                </a:ext>
              </a:extLst>
            </p:cNvPr>
            <p:cNvSpPr>
              <a:spLocks/>
            </p:cNvSpPr>
            <p:nvPr/>
          </p:nvSpPr>
          <p:spPr bwMode="auto">
            <a:xfrm>
              <a:off x="869846"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3EDC100-1838-E0A5-B098-7FF3DD886A42}"/>
                </a:ext>
                <a:ext uri="{C183D7F6-B498-43B3-948B-1728B52AA6E4}">
                  <adec:decorative xmlns:adec="http://schemas.microsoft.com/office/drawing/2017/decorative" val="1"/>
                </a:ext>
              </a:extLst>
            </p:cNvPr>
            <p:cNvSpPr/>
            <p:nvPr/>
          </p:nvSpPr>
          <p:spPr bwMode="auto">
            <a:xfrm>
              <a:off x="2450785"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F7D20623-3B95-E4AD-EB53-CE560644B679}"/>
                </a:ext>
                <a:ext uri="{C183D7F6-B498-43B3-948B-1728B52AA6E4}">
                  <adec:decorative xmlns:adec="http://schemas.microsoft.com/office/drawing/2017/decorative" val="1"/>
                </a:ext>
              </a:extLst>
            </p:cNvPr>
            <p:cNvSpPr/>
            <p:nvPr/>
          </p:nvSpPr>
          <p:spPr bwMode="auto">
            <a:xfrm>
              <a:off x="4603698"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895A1BA9-101C-CBC4-2FCE-521D3FA90933}"/>
                </a:ext>
                <a:ext uri="{C183D7F6-B498-43B3-948B-1728B52AA6E4}">
                  <adec:decorative xmlns:adec="http://schemas.microsoft.com/office/drawing/2017/decorative" val="1"/>
                </a:ext>
              </a:extLst>
            </p:cNvPr>
            <p:cNvSpPr/>
            <p:nvPr/>
          </p:nvSpPr>
          <p:spPr bwMode="auto">
            <a:xfrm>
              <a:off x="6184637"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32AC2271-113A-9C6B-7FBD-AFEA4659B515}"/>
                </a:ext>
                <a:ext uri="{C183D7F6-B498-43B3-948B-1728B52AA6E4}">
                  <adec:decorative xmlns:adec="http://schemas.microsoft.com/office/drawing/2017/decorative" val="1"/>
                </a:ext>
              </a:extLst>
            </p:cNvPr>
            <p:cNvSpPr/>
            <p:nvPr/>
          </p:nvSpPr>
          <p:spPr bwMode="auto">
            <a:xfrm>
              <a:off x="8337551"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F95C2EBF-1581-B07C-3095-BE26BF330DBE}"/>
                </a:ext>
                <a:ext uri="{C183D7F6-B498-43B3-948B-1728B52AA6E4}">
                  <adec:decorative xmlns:adec="http://schemas.microsoft.com/office/drawing/2017/decorative" val="1"/>
                </a:ext>
              </a:extLst>
            </p:cNvPr>
            <p:cNvSpPr/>
            <p:nvPr/>
          </p:nvSpPr>
          <p:spPr bwMode="auto">
            <a:xfrm>
              <a:off x="9918490" y="2638236"/>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31F72928-05B9-F487-E5BF-41817F472E21}"/>
                </a:ext>
              </a:extLst>
            </p:cNvPr>
            <p:cNvSpPr>
              <a:spLocks/>
            </p:cNvSpPr>
            <p:nvPr/>
          </p:nvSpPr>
          <p:spPr bwMode="auto">
            <a:xfrm>
              <a:off x="869846"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アジェンダ作成</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の自動化</a:t>
              </a:r>
            </a:p>
          </p:txBody>
        </p:sp>
        <p:sp>
          <p:nvSpPr>
            <p:cNvPr id="45" name="Rectangle 44">
              <a:extLst>
                <a:ext uri="{FF2B5EF4-FFF2-40B4-BE49-F238E27FC236}">
                  <a16:creationId xmlns:a16="http://schemas.microsoft.com/office/drawing/2014/main" id="{22EBCB54-DDFC-1EB2-E875-7C044C09DBAC}"/>
                </a:ext>
              </a:extLst>
            </p:cNvPr>
            <p:cNvSpPr>
              <a:spLocks/>
            </p:cNvSpPr>
            <p:nvPr/>
          </p:nvSpPr>
          <p:spPr bwMode="auto">
            <a:xfrm>
              <a:off x="2450785"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要約。</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会議またはチャット </a:t>
              </a:r>
            </a:p>
          </p:txBody>
        </p:sp>
        <p:sp>
          <p:nvSpPr>
            <p:cNvPr id="54" name="Rectangle 53">
              <a:extLst>
                <a:ext uri="{FF2B5EF4-FFF2-40B4-BE49-F238E27FC236}">
                  <a16:creationId xmlns:a16="http://schemas.microsoft.com/office/drawing/2014/main" id="{94B09F99-8D3B-C20D-208E-9CE035904422}"/>
                </a:ext>
              </a:extLst>
            </p:cNvPr>
            <p:cNvSpPr>
              <a:spLocks/>
            </p:cNvSpPr>
            <p:nvPr/>
          </p:nvSpPr>
          <p:spPr bwMode="auto">
            <a:xfrm>
              <a:off x="4603698" y="262450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既存のテキストを別の形式に変換</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する</a:t>
              </a:r>
            </a:p>
          </p:txBody>
        </p:sp>
        <p:sp>
          <p:nvSpPr>
            <p:cNvPr id="58" name="Rectangle 57">
              <a:extLst>
                <a:ext uri="{FF2B5EF4-FFF2-40B4-BE49-F238E27FC236}">
                  <a16:creationId xmlns:a16="http://schemas.microsoft.com/office/drawing/2014/main" id="{2FEB527C-6568-E543-3C6E-12FD424C160F}"/>
                </a:ext>
              </a:extLst>
            </p:cNvPr>
            <p:cNvSpPr>
              <a:spLocks/>
            </p:cNvSpPr>
            <p:nvPr/>
          </p:nvSpPr>
          <p:spPr bwMode="auto">
            <a:xfrm>
              <a:off x="6184637" y="2708784"/>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最初のドラフト</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を作成する</a:t>
              </a:r>
            </a:p>
          </p:txBody>
        </p:sp>
        <p:sp>
          <p:nvSpPr>
            <p:cNvPr id="1025" name="Rectangle 1024">
              <a:extLst>
                <a:ext uri="{FF2B5EF4-FFF2-40B4-BE49-F238E27FC236}">
                  <a16:creationId xmlns:a16="http://schemas.microsoft.com/office/drawing/2014/main" id="{C2BA3F91-98D9-52CF-6367-DCC1BA788E89}"/>
                </a:ext>
              </a:extLst>
            </p:cNvPr>
            <p:cNvSpPr/>
            <p:nvPr/>
          </p:nvSpPr>
          <p:spPr bwMode="auto">
            <a:xfrm>
              <a:off x="8337551" y="2636231"/>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新しいメールの著者/コーチングを受ける</a:t>
              </a:r>
            </a:p>
          </p:txBody>
        </p:sp>
        <p:sp>
          <p:nvSpPr>
            <p:cNvPr id="1037" name="Rectangle 1036">
              <a:extLst>
                <a:ext uri="{FF2B5EF4-FFF2-40B4-BE49-F238E27FC236}">
                  <a16:creationId xmlns:a16="http://schemas.microsoft.com/office/drawing/2014/main" id="{FCF22913-961D-2759-0E16-5DA7BD89AE70}"/>
                </a:ext>
              </a:extLst>
            </p:cNvPr>
            <p:cNvSpPr/>
            <p:nvPr/>
          </p:nvSpPr>
          <p:spPr bwMode="auto">
            <a:xfrm>
              <a:off x="9918490" y="2647954"/>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Q&amp;Aとアイデアの生成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チャットで</a:t>
              </a:r>
            </a:p>
          </p:txBody>
        </p:sp>
      </p:grpSp>
      <p:grpSp>
        <p:nvGrpSpPr>
          <p:cNvPr id="1048" name="Group 1047" descr="自分自身が影響を与える機会を探る例を示すオブジェクト。">
            <a:extLst>
              <a:ext uri="{FF2B5EF4-FFF2-40B4-BE49-F238E27FC236}">
                <a16:creationId xmlns:a16="http://schemas.microsoft.com/office/drawing/2014/main" id="{171BBF5F-3B37-70EF-EB33-3E373D8D4549}"/>
              </a:ext>
            </a:extLst>
          </p:cNvPr>
          <p:cNvGrpSpPr/>
          <p:nvPr/>
        </p:nvGrpSpPr>
        <p:grpSpPr>
          <a:xfrm>
            <a:off x="869846" y="3352708"/>
            <a:ext cx="10458659" cy="685566"/>
            <a:chOff x="869846" y="3495416"/>
            <a:chExt cx="10458659" cy="685566"/>
          </a:xfrm>
        </p:grpSpPr>
        <p:sp>
          <p:nvSpPr>
            <p:cNvPr id="9" name="Rectangle: Rounded Corners 8">
              <a:extLst>
                <a:ext uri="{FF2B5EF4-FFF2-40B4-BE49-F238E27FC236}">
                  <a16:creationId xmlns:a16="http://schemas.microsoft.com/office/drawing/2014/main" id="{9D30E81A-2DC7-8145-12A8-6049857A1B63}"/>
                </a:ext>
                <a:ext uri="{C183D7F6-B498-43B3-948B-1728B52AA6E4}">
                  <adec:decorative xmlns:adec="http://schemas.microsoft.com/office/drawing/2017/decorative" val="1"/>
                </a:ext>
              </a:extLst>
            </p:cNvPr>
            <p:cNvSpPr/>
            <p:nvPr/>
          </p:nvSpPr>
          <p:spPr bwMode="auto">
            <a:xfrm>
              <a:off x="869846"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B5114B23-8062-55E5-39A4-F7B5918BC910}"/>
                </a:ext>
                <a:ext uri="{C183D7F6-B498-43B3-948B-1728B52AA6E4}">
                  <adec:decorative xmlns:adec="http://schemas.microsoft.com/office/drawing/2017/decorative" val="1"/>
                </a:ext>
              </a:extLst>
            </p:cNvPr>
            <p:cNvSpPr/>
            <p:nvPr/>
          </p:nvSpPr>
          <p:spPr bwMode="auto">
            <a:xfrm>
              <a:off x="2450785"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871F9834-759D-475B-FBDF-A493B2D2F7B0}"/>
                </a:ext>
                <a:ext uri="{C183D7F6-B498-43B3-948B-1728B52AA6E4}">
                  <adec:decorative xmlns:adec="http://schemas.microsoft.com/office/drawing/2017/decorative" val="1"/>
                </a:ext>
              </a:extLst>
            </p:cNvPr>
            <p:cNvSpPr/>
            <p:nvPr/>
          </p:nvSpPr>
          <p:spPr bwMode="auto">
            <a:xfrm>
              <a:off x="4603698"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33FE0DB8-2CB7-BE08-D2BD-059A6522A3B1}"/>
                </a:ext>
                <a:ext uri="{C183D7F6-B498-43B3-948B-1728B52AA6E4}">
                  <adec:decorative xmlns:adec="http://schemas.microsoft.com/office/drawing/2017/decorative" val="1"/>
                </a:ext>
              </a:extLst>
            </p:cNvPr>
            <p:cNvSpPr/>
            <p:nvPr/>
          </p:nvSpPr>
          <p:spPr bwMode="auto">
            <a:xfrm>
              <a:off x="6184637"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D45D55E8-7FCF-E678-7869-917190CD9DB0}"/>
                </a:ext>
                <a:ext uri="{C183D7F6-B498-43B3-948B-1728B52AA6E4}">
                  <adec:decorative xmlns:adec="http://schemas.microsoft.com/office/drawing/2017/decorative" val="1"/>
                </a:ext>
              </a:extLst>
            </p:cNvPr>
            <p:cNvSpPr/>
            <p:nvPr/>
          </p:nvSpPr>
          <p:spPr bwMode="auto">
            <a:xfrm>
              <a:off x="8337551"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DC79084A-09DA-5D92-1DC9-6D4791F1CE65}"/>
                </a:ext>
                <a:ext uri="{C183D7F6-B498-43B3-948B-1728B52AA6E4}">
                  <adec:decorative xmlns:adec="http://schemas.microsoft.com/office/drawing/2017/decorative" val="1"/>
                </a:ext>
              </a:extLst>
            </p:cNvPr>
            <p:cNvSpPr/>
            <p:nvPr/>
          </p:nvSpPr>
          <p:spPr bwMode="auto">
            <a:xfrm>
              <a:off x="9918490" y="3497421"/>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78FF0911-514E-63E4-02B1-D2DC436F1DDE}"/>
                </a:ext>
              </a:extLst>
            </p:cNvPr>
            <p:cNvSpPr>
              <a:spLocks/>
            </p:cNvSpPr>
            <p:nvPr/>
          </p:nvSpPr>
          <p:spPr bwMode="auto">
            <a:xfrm>
              <a:off x="869846"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会議の概要とメモ </a:t>
              </a:r>
            </a:p>
          </p:txBody>
        </p:sp>
        <p:sp>
          <p:nvSpPr>
            <p:cNvPr id="46" name="Rectangle 45">
              <a:extLst>
                <a:ext uri="{FF2B5EF4-FFF2-40B4-BE49-F238E27FC236}">
                  <a16:creationId xmlns:a16="http://schemas.microsoft.com/office/drawing/2014/main" id="{A24A5AE3-EC44-711E-575B-7C08E6558A6D}"/>
                </a:ext>
              </a:extLst>
            </p:cNvPr>
            <p:cNvSpPr>
              <a:spLocks/>
            </p:cNvSpPr>
            <p:nvPr/>
          </p:nvSpPr>
          <p:spPr bwMode="auto">
            <a:xfrm>
              <a:off x="2450785" y="3614135"/>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ライブ感情分析</a:t>
              </a:r>
            </a:p>
          </p:txBody>
        </p:sp>
        <p:sp>
          <p:nvSpPr>
            <p:cNvPr id="55" name="Rectangle 54">
              <a:extLst>
                <a:ext uri="{FF2B5EF4-FFF2-40B4-BE49-F238E27FC236}">
                  <a16:creationId xmlns:a16="http://schemas.microsoft.com/office/drawing/2014/main" id="{076571E0-D964-27E0-1949-0C447729D564}"/>
                </a:ext>
              </a:extLst>
            </p:cNvPr>
            <p:cNvSpPr>
              <a:spLocks/>
            </p:cNvSpPr>
            <p:nvPr/>
          </p:nvSpPr>
          <p:spPr bwMode="auto">
            <a:xfrm>
              <a:off x="4603698" y="3495416"/>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コンテンツ/フォーマットの編集と調整</a:t>
              </a:r>
            </a:p>
          </p:txBody>
        </p:sp>
        <p:sp>
          <p:nvSpPr>
            <p:cNvPr id="59" name="Rectangle 58">
              <a:extLst>
                <a:ext uri="{FF2B5EF4-FFF2-40B4-BE49-F238E27FC236}">
                  <a16:creationId xmlns:a16="http://schemas.microsoft.com/office/drawing/2014/main" id="{2AB49731-46F3-370B-B512-8A457EF51DE7}"/>
                </a:ext>
              </a:extLst>
            </p:cNvPr>
            <p:cNvSpPr>
              <a:spLocks/>
            </p:cNvSpPr>
            <p:nvPr/>
          </p:nvSpPr>
          <p:spPr bwMode="auto">
            <a:xfrm>
              <a:off x="6184637" y="3567969"/>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コンテキストを追加する</a:t>
              </a:r>
            </a:p>
          </p:txBody>
        </p:sp>
        <p:sp>
          <p:nvSpPr>
            <p:cNvPr id="1035" name="Rectangle 1034">
              <a:extLst>
                <a:ext uri="{FF2B5EF4-FFF2-40B4-BE49-F238E27FC236}">
                  <a16:creationId xmlns:a16="http://schemas.microsoft.com/office/drawing/2014/main" id="{9BEC3A2B-71AC-4A2C-5B63-D743EEC31CD4}"/>
                </a:ext>
              </a:extLst>
            </p:cNvPr>
            <p:cNvSpPr/>
            <p:nvPr/>
          </p:nvSpPr>
          <p:spPr bwMode="auto">
            <a:xfrm>
              <a:off x="8337551" y="3614861"/>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スレッドへの</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返信の提案</a:t>
              </a:r>
            </a:p>
          </p:txBody>
        </p:sp>
        <p:sp>
          <p:nvSpPr>
            <p:cNvPr id="1042" name="Rectangle 1041">
              <a:extLst>
                <a:ext uri="{FF2B5EF4-FFF2-40B4-BE49-F238E27FC236}">
                  <a16:creationId xmlns:a16="http://schemas.microsoft.com/office/drawing/2014/main" id="{1E43B825-E564-5F09-3B1D-12EA5D33C88A}"/>
                </a:ext>
              </a:extLst>
            </p:cNvPr>
            <p:cNvSpPr/>
            <p:nvPr/>
          </p:nvSpPr>
          <p:spPr bwMode="auto">
            <a:xfrm>
              <a:off x="9918490" y="3614862"/>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メモ</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の要約 </a:t>
              </a:r>
            </a:p>
          </p:txBody>
        </p:sp>
      </p:grpSp>
      <p:grpSp>
        <p:nvGrpSpPr>
          <p:cNvPr id="1047" name="Group 1046" descr="自分自身が影響を与える機会を探る例を示すオブジェクト。">
            <a:extLst>
              <a:ext uri="{FF2B5EF4-FFF2-40B4-BE49-F238E27FC236}">
                <a16:creationId xmlns:a16="http://schemas.microsoft.com/office/drawing/2014/main" id="{7B5397BF-E279-1A61-84A4-6305A3ED22BE}"/>
              </a:ext>
            </a:extLst>
          </p:cNvPr>
          <p:cNvGrpSpPr/>
          <p:nvPr/>
        </p:nvGrpSpPr>
        <p:grpSpPr>
          <a:xfrm>
            <a:off x="869846" y="4240259"/>
            <a:ext cx="10458659" cy="683561"/>
            <a:chOff x="869846" y="4235647"/>
            <a:chExt cx="10458659" cy="683561"/>
          </a:xfrm>
        </p:grpSpPr>
        <p:sp>
          <p:nvSpPr>
            <p:cNvPr id="10" name="Rectangle: Rounded Corners 9">
              <a:extLst>
                <a:ext uri="{FF2B5EF4-FFF2-40B4-BE49-F238E27FC236}">
                  <a16:creationId xmlns:a16="http://schemas.microsoft.com/office/drawing/2014/main" id="{E36380AA-18BC-F941-1102-601D08272654}"/>
                </a:ext>
                <a:ext uri="{C183D7F6-B498-43B3-948B-1728B52AA6E4}">
                  <adec:decorative xmlns:adec="http://schemas.microsoft.com/office/drawing/2017/decorative" val="1"/>
                </a:ext>
              </a:extLst>
            </p:cNvPr>
            <p:cNvSpPr/>
            <p:nvPr/>
          </p:nvSpPr>
          <p:spPr bwMode="auto">
            <a:xfrm>
              <a:off x="869846"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A08E966-5F82-1708-C82F-8D210A4F9068}"/>
                </a:ext>
                <a:ext uri="{C183D7F6-B498-43B3-948B-1728B52AA6E4}">
                  <adec:decorative xmlns:adec="http://schemas.microsoft.com/office/drawing/2017/decorative" val="1"/>
                </a:ext>
              </a:extLst>
            </p:cNvPr>
            <p:cNvSpPr/>
            <p:nvPr/>
          </p:nvSpPr>
          <p:spPr bwMode="auto">
            <a:xfrm>
              <a:off x="2450785"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DE557045-211E-C34E-03BD-D0D378BA2D75}"/>
                </a:ext>
                <a:ext uri="{C183D7F6-B498-43B3-948B-1728B52AA6E4}">
                  <adec:decorative xmlns:adec="http://schemas.microsoft.com/office/drawing/2017/decorative" val="1"/>
                </a:ext>
              </a:extLst>
            </p:cNvPr>
            <p:cNvSpPr/>
            <p:nvPr/>
          </p:nvSpPr>
          <p:spPr bwMode="auto">
            <a:xfrm>
              <a:off x="4603698"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9B90FD11-8769-4A5E-3550-3996EBBFFE4A}"/>
                </a:ext>
                <a:ext uri="{C183D7F6-B498-43B3-948B-1728B52AA6E4}">
                  <adec:decorative xmlns:adec="http://schemas.microsoft.com/office/drawing/2017/decorative" val="1"/>
                </a:ext>
              </a:extLst>
            </p:cNvPr>
            <p:cNvSpPr/>
            <p:nvPr/>
          </p:nvSpPr>
          <p:spPr bwMode="auto">
            <a:xfrm>
              <a:off x="6184637"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E161B221-0414-047D-26B5-79CAA20B4FD4}"/>
                </a:ext>
                <a:ext uri="{C183D7F6-B498-43B3-948B-1728B52AA6E4}">
                  <adec:decorative xmlns:adec="http://schemas.microsoft.com/office/drawing/2017/decorative" val="1"/>
                </a:ext>
              </a:extLst>
            </p:cNvPr>
            <p:cNvSpPr/>
            <p:nvPr/>
          </p:nvSpPr>
          <p:spPr bwMode="auto">
            <a:xfrm>
              <a:off x="8337551"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B13F0213-94F7-3542-CE62-02ACA6A0F62A}"/>
                </a:ext>
                <a:ext uri="{C183D7F6-B498-43B3-948B-1728B52AA6E4}">
                  <adec:decorative xmlns:adec="http://schemas.microsoft.com/office/drawing/2017/decorative" val="1"/>
                </a:ext>
              </a:extLst>
            </p:cNvPr>
            <p:cNvSpPr/>
            <p:nvPr/>
          </p:nvSpPr>
          <p:spPr bwMode="auto">
            <a:xfrm>
              <a:off x="9918490" y="4235647"/>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EF8D883E-7E72-CB91-5023-B60D10D9122F}"/>
                </a:ext>
              </a:extLst>
            </p:cNvPr>
            <p:cNvSpPr>
              <a:spLocks/>
            </p:cNvSpPr>
            <p:nvPr/>
          </p:nvSpPr>
          <p:spPr bwMode="auto">
            <a:xfrm>
              <a:off x="869846"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次のステップのアクション</a:t>
              </a:r>
            </a:p>
          </p:txBody>
        </p:sp>
        <p:sp>
          <p:nvSpPr>
            <p:cNvPr id="48" name="Rectangle 47">
              <a:extLst>
                <a:ext uri="{FF2B5EF4-FFF2-40B4-BE49-F238E27FC236}">
                  <a16:creationId xmlns:a16="http://schemas.microsoft.com/office/drawing/2014/main" id="{2E12E5AB-2A7B-D41D-9C1C-F395092417D3}"/>
                </a:ext>
              </a:extLst>
            </p:cNvPr>
            <p:cNvSpPr>
              <a:spLocks/>
            </p:cNvSpPr>
            <p:nvPr/>
          </p:nvSpPr>
          <p:spPr bwMode="auto">
            <a:xfrm>
              <a:off x="2450785" y="4437000"/>
              <a:ext cx="1410015" cy="2022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言語翻訳</a:t>
              </a:r>
            </a:p>
          </p:txBody>
        </p:sp>
        <p:sp>
          <p:nvSpPr>
            <p:cNvPr id="56" name="Rectangle 55">
              <a:extLst>
                <a:ext uri="{FF2B5EF4-FFF2-40B4-BE49-F238E27FC236}">
                  <a16:creationId xmlns:a16="http://schemas.microsoft.com/office/drawing/2014/main" id="{8873F5EA-A1C0-2ACF-9E61-85C80B79E8A4}"/>
                </a:ext>
              </a:extLst>
            </p:cNvPr>
            <p:cNvSpPr>
              <a:spLocks/>
            </p:cNvSpPr>
            <p:nvPr/>
          </p:nvSpPr>
          <p:spPr bwMode="auto">
            <a:xfrm>
              <a:off x="4603698"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デッキ内容</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のまとめ</a:t>
              </a:r>
            </a:p>
          </p:txBody>
        </p:sp>
        <p:sp>
          <p:nvSpPr>
            <p:cNvPr id="60" name="Rectangle 59">
              <a:extLst>
                <a:ext uri="{FF2B5EF4-FFF2-40B4-BE49-F238E27FC236}">
                  <a16:creationId xmlns:a16="http://schemas.microsoft.com/office/drawing/2014/main" id="{9FAD3157-753F-10E1-2B83-FC8049B9DA10}"/>
                </a:ext>
              </a:extLst>
            </p:cNvPr>
            <p:cNvSpPr>
              <a:spLocks/>
            </p:cNvSpPr>
            <p:nvPr/>
          </p:nvSpPr>
          <p:spPr bwMode="auto">
            <a:xfrm>
              <a:off x="6184637"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テキスト (長)</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 の要約</a:t>
              </a:r>
            </a:p>
          </p:txBody>
        </p:sp>
        <p:sp>
          <p:nvSpPr>
            <p:cNvPr id="1036" name="Rectangle 1035">
              <a:extLst>
                <a:ext uri="{FF2B5EF4-FFF2-40B4-BE49-F238E27FC236}">
                  <a16:creationId xmlns:a16="http://schemas.microsoft.com/office/drawing/2014/main" id="{EA478E29-7C40-9F24-C146-A3600110DE36}"/>
                </a:ext>
              </a:extLst>
            </p:cNvPr>
            <p:cNvSpPr/>
            <p:nvPr/>
          </p:nvSpPr>
          <p:spPr bwMode="auto">
            <a:xfrm>
              <a:off x="8337551"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長いスレッド</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を要約する</a:t>
              </a:r>
            </a:p>
          </p:txBody>
        </p:sp>
        <p:sp>
          <p:nvSpPr>
            <p:cNvPr id="1043" name="Rectangle 1042">
              <a:extLst>
                <a:ext uri="{FF2B5EF4-FFF2-40B4-BE49-F238E27FC236}">
                  <a16:creationId xmlns:a16="http://schemas.microsoft.com/office/drawing/2014/main" id="{B143A17A-D7B2-82E5-39A3-40D31F6B11A5}"/>
                </a:ext>
              </a:extLst>
            </p:cNvPr>
            <p:cNvSpPr/>
            <p:nvPr/>
          </p:nvSpPr>
          <p:spPr bwMode="auto">
            <a:xfrm>
              <a:off x="9918490" y="4306195"/>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ToDoリスト </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 の作成</a:t>
              </a:r>
            </a:p>
          </p:txBody>
        </p:sp>
      </p:grpSp>
      <p:grpSp>
        <p:nvGrpSpPr>
          <p:cNvPr id="1046" name="Group 1045" descr="自分自身が影響を与える機会を探る例を示すオブジェクト。">
            <a:extLst>
              <a:ext uri="{FF2B5EF4-FFF2-40B4-BE49-F238E27FC236}">
                <a16:creationId xmlns:a16="http://schemas.microsoft.com/office/drawing/2014/main" id="{B663628C-733B-A5AA-0E3D-7DB2BAD0D43E}"/>
              </a:ext>
            </a:extLst>
          </p:cNvPr>
          <p:cNvGrpSpPr/>
          <p:nvPr/>
        </p:nvGrpSpPr>
        <p:grpSpPr>
          <a:xfrm>
            <a:off x="869846" y="5125806"/>
            <a:ext cx="6746664" cy="683561"/>
            <a:chOff x="869846" y="5070468"/>
            <a:chExt cx="6746664" cy="683561"/>
          </a:xfrm>
        </p:grpSpPr>
        <p:sp>
          <p:nvSpPr>
            <p:cNvPr id="11" name="Rectangle: Rounded Corners 10">
              <a:extLst>
                <a:ext uri="{FF2B5EF4-FFF2-40B4-BE49-F238E27FC236}">
                  <a16:creationId xmlns:a16="http://schemas.microsoft.com/office/drawing/2014/main" id="{5E717FCC-A68D-6CF2-110F-A21867439AAD}"/>
                </a:ext>
                <a:ext uri="{C183D7F6-B498-43B3-948B-1728B52AA6E4}">
                  <adec:decorative xmlns:adec="http://schemas.microsoft.com/office/drawing/2017/decorative" val="1"/>
                </a:ext>
              </a:extLst>
            </p:cNvPr>
            <p:cNvSpPr/>
            <p:nvPr/>
          </p:nvSpPr>
          <p:spPr bwMode="auto">
            <a:xfrm>
              <a:off x="869846"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6FA9A302-A98A-8B41-9478-6E92262B982A}"/>
                </a:ext>
                <a:ext uri="{C183D7F6-B498-43B3-948B-1728B52AA6E4}">
                  <adec:decorative xmlns:adec="http://schemas.microsoft.com/office/drawing/2017/decorative" val="1"/>
                </a:ext>
              </a:extLst>
            </p:cNvPr>
            <p:cNvSpPr/>
            <p:nvPr/>
          </p:nvSpPr>
          <p:spPr bwMode="auto">
            <a:xfrm>
              <a:off x="2450785"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0673E9C4-7A6F-DBA6-D8AE-78E9627F9F25}"/>
                </a:ext>
                <a:ext uri="{C183D7F6-B498-43B3-948B-1728B52AA6E4}">
                  <adec:decorative xmlns:adec="http://schemas.microsoft.com/office/drawing/2017/decorative" val="1"/>
                </a:ext>
              </a:extLst>
            </p:cNvPr>
            <p:cNvSpPr/>
            <p:nvPr/>
          </p:nvSpPr>
          <p:spPr bwMode="auto">
            <a:xfrm>
              <a:off x="4603698"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28" name="Rectangle: Rounded Corners 27">
              <a:extLst>
                <a:ext uri="{FF2B5EF4-FFF2-40B4-BE49-F238E27FC236}">
                  <a16:creationId xmlns:a16="http://schemas.microsoft.com/office/drawing/2014/main" id="{37CD15CD-EA6F-9207-0C77-70B3DB50EE67}"/>
                </a:ext>
                <a:ext uri="{C183D7F6-B498-43B3-948B-1728B52AA6E4}">
                  <adec:decorative xmlns:adec="http://schemas.microsoft.com/office/drawing/2017/decorative" val="1"/>
                </a:ext>
              </a:extLst>
            </p:cNvPr>
            <p:cNvSpPr/>
            <p:nvPr/>
          </p:nvSpPr>
          <p:spPr bwMode="auto">
            <a:xfrm>
              <a:off x="6184637" y="5070468"/>
              <a:ext cx="1410015" cy="683561"/>
            </a:xfrm>
            <a:prstGeom prst="roundRect">
              <a:avLst>
                <a:gd name="adj" fmla="val 129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18288"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chemeClr val="tx2"/>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40E6F076-AF9C-43C2-A6DB-E7071F7760BF}"/>
                </a:ext>
              </a:extLst>
            </p:cNvPr>
            <p:cNvSpPr>
              <a:spLocks/>
            </p:cNvSpPr>
            <p:nvPr/>
          </p:nvSpPr>
          <p:spPr bwMode="auto">
            <a:xfrm>
              <a:off x="869846"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会議やチャットについて質問する</a:t>
              </a:r>
            </a:p>
          </p:txBody>
        </p:sp>
        <p:sp>
          <p:nvSpPr>
            <p:cNvPr id="49" name="Rectangle 48">
              <a:extLst>
                <a:ext uri="{FF2B5EF4-FFF2-40B4-BE49-F238E27FC236}">
                  <a16:creationId xmlns:a16="http://schemas.microsoft.com/office/drawing/2014/main" id="{1DF8D44D-7785-B2F9-6FD4-83C3C30EAEB5}"/>
                </a:ext>
              </a:extLst>
            </p:cNvPr>
            <p:cNvSpPr>
              <a:spLocks/>
            </p:cNvSpPr>
            <p:nvPr/>
          </p:nvSpPr>
          <p:spPr bwMode="auto">
            <a:xfrm>
              <a:off x="2450785" y="5187182"/>
              <a:ext cx="1410015" cy="404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共同ブレーンストーミング</a:t>
              </a:r>
            </a:p>
          </p:txBody>
        </p:sp>
        <p:sp>
          <p:nvSpPr>
            <p:cNvPr id="57" name="Rectangle 56">
              <a:extLst>
                <a:ext uri="{FF2B5EF4-FFF2-40B4-BE49-F238E27FC236}">
                  <a16:creationId xmlns:a16="http://schemas.microsoft.com/office/drawing/2014/main" id="{F0A0D7CF-EEC2-3C44-023F-D582E9ED9D87}"/>
                </a:ext>
              </a:extLst>
            </p:cNvPr>
            <p:cNvSpPr>
              <a:spLocks/>
            </p:cNvSpPr>
            <p:nvPr/>
          </p:nvSpPr>
          <p:spPr bwMode="auto">
            <a:xfrm>
              <a:off x="4603698" y="5141016"/>
              <a:ext cx="141001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次のステップ</a:t>
              </a:r>
              <a:br>
                <a:rPr kumimoji="0" lang="en-US" sz="1400" i="0" u="none" strike="noStrike" kern="1200" cap="none" spc="0" normalizeH="0" baseline="0" noProof="0" dirty="0">
                  <a:ln>
                    <a:noFill/>
                  </a:ln>
                  <a:solidFill>
                    <a:schemeClr val="tx2"/>
                  </a:solidFill>
                  <a:effectLst/>
                  <a:uLnTx/>
                  <a:uFillTx/>
                  <a:latin typeface="+mj-lt"/>
                  <a:ea typeface="+mj-ea"/>
                  <a:cs typeface="+mj-cs"/>
                </a:rPr>
              </a:br>
              <a:r>
                <a:rPr kumimoji="0" lang="ja" sz="1400" i="0" u="none" strike="noStrike" kern="1200" cap="none" spc="0" normalizeH="0" baseline="0" noProof="0" dirty="0">
                  <a:ln>
                    <a:noFill/>
                  </a:ln>
                  <a:solidFill>
                    <a:schemeClr val="tx2"/>
                  </a:solidFill>
                  <a:effectLst/>
                  <a:uLnTx/>
                  <a:uFillTx/>
                  <a:latin typeface="+mj-lt"/>
                  <a:ea typeface="+mj-ea"/>
                  <a:cs typeface="+mj-cs"/>
                </a:rPr>
                <a:t>の抽出</a:t>
              </a:r>
            </a:p>
          </p:txBody>
        </p:sp>
        <p:sp>
          <p:nvSpPr>
            <p:cNvPr id="61" name="Rectangle 60">
              <a:extLst>
                <a:ext uri="{FF2B5EF4-FFF2-40B4-BE49-F238E27FC236}">
                  <a16:creationId xmlns:a16="http://schemas.microsoft.com/office/drawing/2014/main" id="{791E28DD-D81A-0228-D17F-6254EF3B1AC9}"/>
                </a:ext>
              </a:extLst>
            </p:cNvPr>
            <p:cNvSpPr>
              <a:spLocks/>
            </p:cNvSpPr>
            <p:nvPr/>
          </p:nvSpPr>
          <p:spPr bwMode="auto">
            <a:xfrm>
              <a:off x="6206495" y="5076689"/>
              <a:ext cx="1410015"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1400" i="0" u="none" strike="noStrike" kern="1200" cap="none" spc="0" normalizeH="0" baseline="0" noProof="0" dirty="0">
                  <a:ln>
                    <a:noFill/>
                  </a:ln>
                  <a:solidFill>
                    <a:schemeClr val="tx2"/>
                  </a:solidFill>
                  <a:effectLst/>
                  <a:uLnTx/>
                  <a:uFillTx/>
                  <a:latin typeface="+mj-lt"/>
                  <a:ea typeface="+mj-ea"/>
                  <a:cs typeface="+mj-cs"/>
                </a:rPr>
                <a:t>ドキュメントの内容について質問する</a:t>
              </a:r>
            </a:p>
          </p:txBody>
        </p:sp>
      </p:grpSp>
      <p:pic>
        <p:nvPicPr>
          <p:cNvPr id="32" name="Picture 31">
            <a:extLst>
              <a:ext uri="{FF2B5EF4-FFF2-40B4-BE49-F238E27FC236}">
                <a16:creationId xmlns:a16="http://schemas.microsoft.com/office/drawing/2014/main" id="{64B37068-D6D7-1350-F2AA-E7859B0D1BB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38963726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3249-4AB6-A5AF-4DF2-E3A734D1AA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4829D3-ED32-00A0-CB91-158D9D9ED7C0}"/>
              </a:ext>
            </a:extLst>
          </p:cNvPr>
          <p:cNvSpPr>
            <a:spLocks noGrp="1"/>
          </p:cNvSpPr>
          <p:nvPr>
            <p:ph type="title"/>
          </p:nvPr>
        </p:nvSpPr>
        <p:spPr>
          <a:xfrm>
            <a:off x="597725" y="3429000"/>
            <a:ext cx="9106916" cy="553998"/>
          </a:xfrm>
        </p:spPr>
        <p:txBody>
          <a:bodyPr/>
          <a:lstStyle/>
          <a:p>
            <a:r>
              <a:rPr lang="ja" noProof="0" dirty="0"/>
              <a:t>あなたの「AI Kickstarter」のために </a:t>
            </a:r>
          </a:p>
        </p:txBody>
      </p:sp>
      <p:sp>
        <p:nvSpPr>
          <p:cNvPr id="3" name="TextBox 2">
            <a:extLst>
              <a:ext uri="{FF2B5EF4-FFF2-40B4-BE49-F238E27FC236}">
                <a16:creationId xmlns:a16="http://schemas.microsoft.com/office/drawing/2014/main" id="{8FE96390-5FBA-A78D-D4B6-6C3560B4ABB2}"/>
              </a:ext>
            </a:extLst>
          </p:cNvPr>
          <p:cNvSpPr txBox="1"/>
          <p:nvPr/>
        </p:nvSpPr>
        <p:spPr>
          <a:xfrm>
            <a:off x="494712" y="2721114"/>
            <a:ext cx="7582441" cy="707886"/>
          </a:xfrm>
          <a:prstGeom prst="rect">
            <a:avLst/>
          </a:prstGeom>
          <a:noFill/>
        </p:spPr>
        <p:txBody>
          <a:bodyPr wrap="square">
            <a:spAutoFit/>
          </a:bodyPr>
          <a:lstStyle/>
          <a:p>
            <a:pPr defTabSz="1371600">
              <a:tabLst>
                <a:tab pos="1371600" algn="l"/>
              </a:tabLst>
              <a:defRPr/>
            </a:pPr>
            <a:r>
              <a:rPr lang="ja" sz="40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ひらめきの瞬間</a:t>
            </a:r>
          </a:p>
        </p:txBody>
      </p:sp>
    </p:spTree>
    <p:extLst>
      <p:ext uri="{BB962C8B-B14F-4D97-AF65-F5344CB8AC3E}">
        <p14:creationId xmlns:p14="http://schemas.microsoft.com/office/powerpoint/2010/main" val="3322789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F60B-BDFB-296F-89F1-14962AF83F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DEAD7A-5C3A-CDF2-5878-8025C91C5D7B}"/>
              </a:ext>
            </a:extLst>
          </p:cNvPr>
          <p:cNvSpPr>
            <a:spLocks noGrp="1"/>
          </p:cNvSpPr>
          <p:nvPr>
            <p:ph type="title"/>
          </p:nvPr>
        </p:nvSpPr>
        <p:spPr>
          <a:xfrm>
            <a:off x="584199" y="2302671"/>
            <a:ext cx="7203273" cy="1231106"/>
          </a:xfrm>
        </p:spPr>
        <p:txBody>
          <a:bodyPr/>
          <a:lstStyle/>
          <a:p>
            <a:r>
              <a:rPr lang="ja" noProof="0" dirty="0"/>
              <a:t>AI の活用例: </a:t>
            </a:r>
            <a:br>
              <a:rPr lang="en-US" noProof="0" dirty="0"/>
            </a:br>
            <a:r>
              <a:rPr lang="ja" noProof="0" dirty="0"/>
              <a:t>仕事</a:t>
            </a:r>
            <a:r>
              <a:rPr lang="ja" noProof="0"/>
              <a:t>の生産性</a:t>
            </a:r>
            <a:r>
              <a:rPr lang="ja-JP" altLang="en-US" noProof="0"/>
              <a:t>の</a:t>
            </a:r>
            <a:r>
              <a:rPr lang="ja" noProof="0"/>
              <a:t>向上</a:t>
            </a:r>
            <a:endParaRPr lang="ja" noProof="0" dirty="0"/>
          </a:p>
        </p:txBody>
      </p:sp>
      <p:sp>
        <p:nvSpPr>
          <p:cNvPr id="3" name="Text Placeholder 2">
            <a:extLst>
              <a:ext uri="{FF2B5EF4-FFF2-40B4-BE49-F238E27FC236}">
                <a16:creationId xmlns:a16="http://schemas.microsoft.com/office/drawing/2014/main" id="{554FBDAD-C395-FBEB-AB8E-ACEC8F5FA87E}"/>
              </a:ext>
            </a:extLst>
          </p:cNvPr>
          <p:cNvSpPr>
            <a:spLocks noGrp="1"/>
          </p:cNvSpPr>
          <p:nvPr>
            <p:ph type="body" sz="quarter" idx="12"/>
          </p:nvPr>
        </p:nvSpPr>
        <p:spPr>
          <a:xfrm>
            <a:off x="584200" y="3802911"/>
            <a:ext cx="5577840" cy="307777"/>
          </a:xfrm>
        </p:spPr>
        <p:txBody>
          <a:bodyPr/>
          <a:lstStyle/>
          <a:p>
            <a:r>
              <a:rPr lang="ja" sz="2000" noProof="0" dirty="0"/>
              <a:t>AI学習の旅をスタートさせる </a:t>
            </a:r>
            <a:r>
              <a:rPr lang="ja" sz="2000" noProof="0"/>
              <a:t>| </a:t>
            </a:r>
            <a:r>
              <a:rPr lang="ja-JP" altLang="en-US" sz="2000" noProof="0"/>
              <a:t>日本語</a:t>
            </a:r>
            <a:endParaRPr lang="ja" sz="2000" b="1" noProof="0" dirty="0"/>
          </a:p>
        </p:txBody>
      </p:sp>
    </p:spTree>
    <p:extLst>
      <p:ext uri="{BB962C8B-B14F-4D97-AF65-F5344CB8AC3E}">
        <p14:creationId xmlns:p14="http://schemas.microsoft.com/office/powerpoint/2010/main" val="11464730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A9E0B-CCD6-A562-EDFB-D669A4B306E2}"/>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35C5514F-346E-EBC9-E2EB-F3C4070C36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7723426D-D76A-4FF5-F0FD-EFB95B4FB7F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sp>
        <p:nvSpPr>
          <p:cNvPr id="47" name="Title 46">
            <a:extLst>
              <a:ext uri="{FF2B5EF4-FFF2-40B4-BE49-F238E27FC236}">
                <a16:creationId xmlns:a16="http://schemas.microsoft.com/office/drawing/2014/main" id="{8FAC4E87-56E6-0147-347A-A209210C6A7A}"/>
              </a:ext>
            </a:extLst>
          </p:cNvPr>
          <p:cNvSpPr>
            <a:spLocks noGrp="1"/>
          </p:cNvSpPr>
          <p:nvPr>
            <p:ph type="title"/>
          </p:nvPr>
        </p:nvSpPr>
        <p:spPr>
          <a:xfrm>
            <a:off x="806142" y="1660646"/>
            <a:ext cx="4785360" cy="430887"/>
          </a:xfrm>
        </p:spPr>
        <p:txBody>
          <a:bodyPr/>
          <a:lstStyle/>
          <a:p>
            <a:r>
              <a:rPr lang="ja" sz="2800" noProof="0" dirty="0"/>
              <a:t>ひらめきの瞬間1</a:t>
            </a:r>
          </a:p>
        </p:txBody>
      </p:sp>
      <p:sp>
        <p:nvSpPr>
          <p:cNvPr id="5" name="Title 46">
            <a:extLst>
              <a:ext uri="{FF2B5EF4-FFF2-40B4-BE49-F238E27FC236}">
                <a16:creationId xmlns:a16="http://schemas.microsoft.com/office/drawing/2014/main" id="{CECF09EF-A717-C3C2-03BF-B4BCCE1B8F11}"/>
              </a:ext>
            </a:extLst>
          </p:cNvPr>
          <p:cNvSpPr txBox="1">
            <a:spLocks/>
          </p:cNvSpPr>
          <p:nvPr/>
        </p:nvSpPr>
        <p:spPr>
          <a:xfrm>
            <a:off x="806142" y="2232346"/>
            <a:ext cx="550926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4000" noProof="0" dirty="0"/>
              <a:t>AIによるメールの下書き</a:t>
            </a:r>
          </a:p>
        </p:txBody>
      </p:sp>
      <p:grpSp>
        <p:nvGrpSpPr>
          <p:cNvPr id="10" name="Group 9" descr="AIでメールの下書きを作成するためのプロンプトを持つオブジェクト。">
            <a:extLst>
              <a:ext uri="{FF2B5EF4-FFF2-40B4-BE49-F238E27FC236}">
                <a16:creationId xmlns:a16="http://schemas.microsoft.com/office/drawing/2014/main" id="{687D320B-56F2-93BB-0592-123B3DA508E5}"/>
              </a:ext>
            </a:extLst>
          </p:cNvPr>
          <p:cNvGrpSpPr/>
          <p:nvPr/>
        </p:nvGrpSpPr>
        <p:grpSpPr>
          <a:xfrm>
            <a:off x="657725" y="3914274"/>
            <a:ext cx="6023811" cy="2459543"/>
            <a:chOff x="657725" y="3914274"/>
            <a:chExt cx="6023811" cy="2459543"/>
          </a:xfrm>
        </p:grpSpPr>
        <p:grpSp>
          <p:nvGrpSpPr>
            <p:cNvPr id="7" name="Group 6">
              <a:extLst>
                <a:ext uri="{FF2B5EF4-FFF2-40B4-BE49-F238E27FC236}">
                  <a16:creationId xmlns:a16="http://schemas.microsoft.com/office/drawing/2014/main" id="{4DB045D7-95EE-6847-1929-5355FF8D5DC9}"/>
                </a:ext>
              </a:extLst>
            </p:cNvPr>
            <p:cNvGrpSpPr/>
            <p:nvPr/>
          </p:nvGrpSpPr>
          <p:grpSpPr>
            <a:xfrm>
              <a:off x="657725" y="4317877"/>
              <a:ext cx="6023811" cy="2055940"/>
              <a:chOff x="657725" y="4317877"/>
              <a:chExt cx="6023811" cy="2055940"/>
            </a:xfrm>
          </p:grpSpPr>
          <p:sp>
            <p:nvSpPr>
              <p:cNvPr id="3" name="Speech Bubble: Rectangle with Corners Rounded 2">
                <a:extLst>
                  <a:ext uri="{FF2B5EF4-FFF2-40B4-BE49-F238E27FC236}">
                    <a16:creationId xmlns:a16="http://schemas.microsoft.com/office/drawing/2014/main" id="{B47E04C7-DC2B-C781-FFD6-C0E6B5965DB2}"/>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sp>
            <p:nvSpPr>
              <p:cNvPr id="2" name="Text Placeholder 2">
                <a:extLst>
                  <a:ext uri="{FF2B5EF4-FFF2-40B4-BE49-F238E27FC236}">
                    <a16:creationId xmlns:a16="http://schemas.microsoft.com/office/drawing/2014/main" id="{D3F2812C-FC54-5200-D04D-3336BB204783}"/>
                  </a:ext>
                </a:extLst>
              </p:cNvPr>
              <p:cNvSpPr txBox="1">
                <a:spLocks/>
              </p:cNvSpPr>
              <p:nvPr/>
            </p:nvSpPr>
            <p:spPr>
              <a:xfrm>
                <a:off x="948599" y="4588713"/>
                <a:ext cx="5518302"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sz="2400" noProof="0" dirty="0"/>
                  <a:t>「私の新しいキャンペーンを強調するリーダーシップチーム向けのメールを作成するのを手伝ってもらえますか?」</a:t>
                </a:r>
              </a:p>
            </p:txBody>
          </p:sp>
        </p:grpSp>
        <p:sp>
          <p:nvSpPr>
            <p:cNvPr id="8" name="Isosceles Triangle 7">
              <a:extLst>
                <a:ext uri="{FF2B5EF4-FFF2-40B4-BE49-F238E27FC236}">
                  <a16:creationId xmlns:a16="http://schemas.microsoft.com/office/drawing/2014/main" id="{FA53A3DB-7433-0B1D-6E10-00C770E8B0D8}"/>
                </a:ext>
              </a:extLst>
            </p:cNvPr>
            <p:cNvSpPr/>
            <p:nvPr/>
          </p:nvSpPr>
          <p:spPr bwMode="auto">
            <a:xfrm>
              <a:off x="1309510" y="3914274"/>
              <a:ext cx="663669" cy="403603"/>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5C1DE98D-F705-FFAA-6724-C950408777B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90116" y="5486400"/>
            <a:ext cx="1437712" cy="1371600"/>
          </a:xfrm>
          <a:prstGeom prst="rect">
            <a:avLst/>
          </a:prstGeom>
        </p:spPr>
      </p:pic>
    </p:spTree>
    <p:extLst>
      <p:ext uri="{BB962C8B-B14F-4D97-AF65-F5344CB8AC3E}">
        <p14:creationId xmlns:p14="http://schemas.microsoft.com/office/powerpoint/2010/main" val="263313958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C0338-DB70-69AC-B14C-74F8F821DD51}"/>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F170C58E-8591-A57C-BFF6-B85426ACD1C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sp>
        <p:nvSpPr>
          <p:cNvPr id="15" name="Title 46">
            <a:extLst>
              <a:ext uri="{FF2B5EF4-FFF2-40B4-BE49-F238E27FC236}">
                <a16:creationId xmlns:a16="http://schemas.microsoft.com/office/drawing/2014/main" id="{1A0CDD86-BDDA-4D47-7356-750231E394AE}"/>
              </a:ext>
            </a:extLst>
          </p:cNvPr>
          <p:cNvSpPr>
            <a:spLocks noGrp="1"/>
          </p:cNvSpPr>
          <p:nvPr>
            <p:ph type="title"/>
          </p:nvPr>
        </p:nvSpPr>
        <p:spPr>
          <a:xfrm>
            <a:off x="806142" y="1660646"/>
            <a:ext cx="4785360" cy="430887"/>
          </a:xfrm>
        </p:spPr>
        <p:txBody>
          <a:bodyPr/>
          <a:lstStyle/>
          <a:p>
            <a:r>
              <a:rPr lang="ja" sz="2800" noProof="0" dirty="0"/>
              <a:t>ひらめきの瞬間2</a:t>
            </a:r>
          </a:p>
        </p:txBody>
      </p:sp>
      <p:sp>
        <p:nvSpPr>
          <p:cNvPr id="5" name="Title 46">
            <a:extLst>
              <a:ext uri="{FF2B5EF4-FFF2-40B4-BE49-F238E27FC236}">
                <a16:creationId xmlns:a16="http://schemas.microsoft.com/office/drawing/2014/main" id="{A811E684-DB88-1B11-C2C4-CA1A2BC2F6E1}"/>
              </a:ext>
            </a:extLst>
          </p:cNvPr>
          <p:cNvSpPr txBox="1">
            <a:spLocks/>
          </p:cNvSpPr>
          <p:nvPr/>
        </p:nvSpPr>
        <p:spPr>
          <a:xfrm>
            <a:off x="806142" y="2214106"/>
            <a:ext cx="7131174"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4000" noProof="0" dirty="0"/>
              <a:t>ストラテジドキュメント</a:t>
            </a:r>
            <a:br>
              <a:rPr lang="en-US" sz="4000" noProof="0" dirty="0"/>
            </a:br>
            <a:r>
              <a:rPr lang="ja" sz="4000" noProof="0" dirty="0"/>
              <a:t>の作成 </a:t>
            </a:r>
          </a:p>
        </p:txBody>
      </p:sp>
      <p:grpSp>
        <p:nvGrpSpPr>
          <p:cNvPr id="8" name="Group 7" descr="ストラテジドキュメントを作成するためのプロンプト形式の質問オブジェクト。 ">
            <a:extLst>
              <a:ext uri="{FF2B5EF4-FFF2-40B4-BE49-F238E27FC236}">
                <a16:creationId xmlns:a16="http://schemas.microsoft.com/office/drawing/2014/main" id="{EA895AC5-7105-F8AD-1BAF-3FD441FCBE55}"/>
              </a:ext>
            </a:extLst>
          </p:cNvPr>
          <p:cNvGrpSpPr/>
          <p:nvPr/>
        </p:nvGrpSpPr>
        <p:grpSpPr>
          <a:xfrm>
            <a:off x="657725" y="3914274"/>
            <a:ext cx="6023811" cy="2055940"/>
            <a:chOff x="657725" y="3914274"/>
            <a:chExt cx="6023811" cy="2055940"/>
          </a:xfrm>
        </p:grpSpPr>
        <p:grpSp>
          <p:nvGrpSpPr>
            <p:cNvPr id="9" name="Group 8">
              <a:extLst>
                <a:ext uri="{FF2B5EF4-FFF2-40B4-BE49-F238E27FC236}">
                  <a16:creationId xmlns:a16="http://schemas.microsoft.com/office/drawing/2014/main" id="{A7910739-4D36-9F42-5A81-C980C321AC18}"/>
                </a:ext>
              </a:extLst>
            </p:cNvPr>
            <p:cNvGrpSpPr/>
            <p:nvPr/>
          </p:nvGrpSpPr>
          <p:grpSpPr>
            <a:xfrm>
              <a:off x="657725" y="4317877"/>
              <a:ext cx="6023811" cy="1652337"/>
              <a:chOff x="657725" y="4317877"/>
              <a:chExt cx="6023811" cy="1652337"/>
            </a:xfrm>
          </p:grpSpPr>
          <p:sp>
            <p:nvSpPr>
              <p:cNvPr id="11" name="Speech Bubble: Rectangle with Corners Rounded 10">
                <a:extLst>
                  <a:ext uri="{FF2B5EF4-FFF2-40B4-BE49-F238E27FC236}">
                    <a16:creationId xmlns:a16="http://schemas.microsoft.com/office/drawing/2014/main" id="{3E50C04E-78EF-3B88-18A3-6480CB0A69A8}"/>
                  </a:ext>
                </a:extLst>
              </p:cNvPr>
              <p:cNvSpPr/>
              <p:nvPr/>
            </p:nvSpPr>
            <p:spPr bwMode="auto">
              <a:xfrm>
                <a:off x="657725" y="4317877"/>
                <a:ext cx="6023811" cy="1652337"/>
              </a:xfrm>
              <a:prstGeom prst="wedgeRoundRectCallout">
                <a:avLst>
                  <a:gd name="adj1" fmla="val 29633"/>
                  <a:gd name="adj2" fmla="val -30298"/>
                  <a:gd name="adj3" fmla="val 16667"/>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sp>
            <p:nvSpPr>
              <p:cNvPr id="12" name="Text Placeholder 2">
                <a:extLst>
                  <a:ext uri="{FF2B5EF4-FFF2-40B4-BE49-F238E27FC236}">
                    <a16:creationId xmlns:a16="http://schemas.microsoft.com/office/drawing/2014/main" id="{64A672B1-9429-E866-651E-7F98C3F25148}"/>
                  </a:ext>
                </a:extLst>
              </p:cNvPr>
              <p:cNvSpPr txBox="1">
                <a:spLocks/>
              </p:cNvSpPr>
              <p:nvPr/>
            </p:nvSpPr>
            <p:spPr>
              <a:xfrm>
                <a:off x="948599" y="4548521"/>
                <a:ext cx="5366803" cy="10886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sz="2400" noProof="0" dirty="0"/>
                  <a:t>「経営戦略文書のドラフトテンプレートを提供してもらえますか?」</a:t>
                </a:r>
              </a:p>
            </p:txBody>
          </p:sp>
        </p:grpSp>
        <p:sp>
          <p:nvSpPr>
            <p:cNvPr id="10" name="Isosceles Triangle 9">
              <a:extLst>
                <a:ext uri="{FF2B5EF4-FFF2-40B4-BE49-F238E27FC236}">
                  <a16:creationId xmlns:a16="http://schemas.microsoft.com/office/drawing/2014/main" id="{B766ECCD-CC3F-0CDF-E4F1-C14E137FEAE9}"/>
                </a:ext>
              </a:extLst>
            </p:cNvPr>
            <p:cNvSpPr/>
            <p:nvPr/>
          </p:nvSpPr>
          <p:spPr bwMode="auto">
            <a:xfrm>
              <a:off x="1309510" y="3914274"/>
              <a:ext cx="663669" cy="403603"/>
            </a:xfrm>
            <a:prstGeom prst="triangle">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grpSp>
      <p:pic>
        <p:nvPicPr>
          <p:cNvPr id="31" name="Picture 30">
            <a:extLst>
              <a:ext uri="{FF2B5EF4-FFF2-40B4-BE49-F238E27FC236}">
                <a16:creationId xmlns:a16="http://schemas.microsoft.com/office/drawing/2014/main" id="{44F33F9E-94D8-2CD7-83E2-43EC7F9E064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3D173D6-7D94-7284-90FF-635530D185E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92388" y="5486400"/>
            <a:ext cx="1437712" cy="1371600"/>
          </a:xfrm>
          <a:prstGeom prst="rect">
            <a:avLst/>
          </a:prstGeom>
        </p:spPr>
      </p:pic>
    </p:spTree>
    <p:extLst>
      <p:ext uri="{BB962C8B-B14F-4D97-AF65-F5344CB8AC3E}">
        <p14:creationId xmlns:p14="http://schemas.microsoft.com/office/powerpoint/2010/main" val="1053910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3BB0-ED23-78AA-F8F8-1BDB85838AB9}"/>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54592E41-DF85-3554-FE73-1ADC0A82A53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3ECBCE92-FF6A-D3D2-8FDE-8DF0F80726D8}"/>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sp>
        <p:nvSpPr>
          <p:cNvPr id="12" name="Title 46">
            <a:extLst>
              <a:ext uri="{FF2B5EF4-FFF2-40B4-BE49-F238E27FC236}">
                <a16:creationId xmlns:a16="http://schemas.microsoft.com/office/drawing/2014/main" id="{6E4D7E96-71F4-DC76-D822-13BD76FC9B1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2800" noProof="0" dirty="0"/>
              <a:t>ひらめきの瞬間3</a:t>
            </a:r>
          </a:p>
        </p:txBody>
      </p:sp>
      <p:sp>
        <p:nvSpPr>
          <p:cNvPr id="5" name="Title 46">
            <a:extLst>
              <a:ext uri="{FF2B5EF4-FFF2-40B4-BE49-F238E27FC236}">
                <a16:creationId xmlns:a16="http://schemas.microsoft.com/office/drawing/2014/main" id="{2EFAA436-D28D-0C2F-7204-3D7C592C9899}"/>
              </a:ext>
            </a:extLst>
          </p:cNvPr>
          <p:cNvSpPr txBox="1">
            <a:spLocks noGrp="1"/>
          </p:cNvSpPr>
          <p:nvPr>
            <p:ph type="title" idx="4294967295"/>
          </p:nvPr>
        </p:nvSpPr>
        <p:spPr>
          <a:xfrm>
            <a:off x="806142" y="2197894"/>
            <a:ext cx="5509260"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 sz="4000" b="0" i="0" u="none" strike="noStrike" kern="1200" cap="none" spc="-50" normalizeH="0" baseline="0" noProof="0" dirty="0">
                <a:ln w="3175">
                  <a:noFill/>
                </a:ln>
                <a:solidFill>
                  <a:schemeClr val="tx1"/>
                </a:solidFill>
                <a:effectLst/>
                <a:uLnTx/>
                <a:uFillTx/>
                <a:latin typeface="+mj-lt"/>
                <a:ea typeface="+mn-ea"/>
                <a:cs typeface="Segoe UI" pitchFamily="34" charset="0"/>
              </a:rPr>
              <a:t>新しいイニシアチブのアイデアをブレインストーミングする</a:t>
            </a:r>
          </a:p>
        </p:txBody>
      </p:sp>
      <p:grpSp>
        <p:nvGrpSpPr>
          <p:cNvPr id="7" name="Group 6" descr="新しいイニシアチブのアイデアをブレインストーミングするためのプロンプトの形式での質問の対象。">
            <a:extLst>
              <a:ext uri="{FF2B5EF4-FFF2-40B4-BE49-F238E27FC236}">
                <a16:creationId xmlns:a16="http://schemas.microsoft.com/office/drawing/2014/main" id="{35C5F3B5-145F-9297-4DBB-F0F3C6C5EAF2}"/>
              </a:ext>
            </a:extLst>
          </p:cNvPr>
          <p:cNvGrpSpPr/>
          <p:nvPr/>
        </p:nvGrpSpPr>
        <p:grpSpPr>
          <a:xfrm>
            <a:off x="657725" y="3914274"/>
            <a:ext cx="6503170" cy="2486526"/>
            <a:chOff x="657725" y="3914274"/>
            <a:chExt cx="6503170" cy="2486526"/>
          </a:xfrm>
          <a:solidFill>
            <a:schemeClr val="accent2">
              <a:lumMod val="20000"/>
              <a:lumOff val="80000"/>
            </a:schemeClr>
          </a:solidFill>
        </p:grpSpPr>
        <p:grpSp>
          <p:nvGrpSpPr>
            <p:cNvPr id="8" name="Group 7">
              <a:extLst>
                <a:ext uri="{FF2B5EF4-FFF2-40B4-BE49-F238E27FC236}">
                  <a16:creationId xmlns:a16="http://schemas.microsoft.com/office/drawing/2014/main" id="{9CA56EE7-20BE-2041-7310-2B951611F3B2}"/>
                </a:ext>
              </a:extLst>
            </p:cNvPr>
            <p:cNvGrpSpPr/>
            <p:nvPr/>
          </p:nvGrpSpPr>
          <p:grpSpPr>
            <a:xfrm>
              <a:off x="657725" y="4317877"/>
              <a:ext cx="6503170" cy="2082923"/>
              <a:chOff x="657725" y="4317877"/>
              <a:chExt cx="6503170" cy="2082923"/>
            </a:xfrm>
            <a:grpFill/>
          </p:grpSpPr>
          <p:sp>
            <p:nvSpPr>
              <p:cNvPr id="10" name="Speech Bubble: Rectangle with Corners Rounded 9">
                <a:extLst>
                  <a:ext uri="{FF2B5EF4-FFF2-40B4-BE49-F238E27FC236}">
                    <a16:creationId xmlns:a16="http://schemas.microsoft.com/office/drawing/2014/main" id="{AE143344-5802-B187-9AA8-052E405FB081}"/>
                  </a:ext>
                </a:extLst>
              </p:cNvPr>
              <p:cNvSpPr/>
              <p:nvPr/>
            </p:nvSpPr>
            <p:spPr bwMode="auto">
              <a:xfrm>
                <a:off x="657725" y="4317877"/>
                <a:ext cx="6503170" cy="2082923"/>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sp>
            <p:nvSpPr>
              <p:cNvPr id="11" name="Text Placeholder 2">
                <a:extLst>
                  <a:ext uri="{FF2B5EF4-FFF2-40B4-BE49-F238E27FC236}">
                    <a16:creationId xmlns:a16="http://schemas.microsoft.com/office/drawing/2014/main" id="{4C8148D4-0962-ADED-6F41-C506E525B01F}"/>
                  </a:ext>
                </a:extLst>
              </p:cNvPr>
              <p:cNvSpPr txBox="1">
                <a:spLocks/>
              </p:cNvSpPr>
              <p:nvPr/>
            </p:nvSpPr>
            <p:spPr>
              <a:xfrm>
                <a:off x="948599" y="4548521"/>
                <a:ext cx="5896701"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sz="2400" noProof="0" dirty="0"/>
                  <a:t>「従業員のウェルビーイングを促進する5つの方法は何ですか?」 </a:t>
                </a:r>
              </a:p>
              <a:p>
                <a:pPr marL="0" indent="0">
                  <a:buNone/>
                </a:pPr>
                <a:r>
                  <a:rPr lang="ja" sz="2400" noProof="0" dirty="0"/>
                  <a:t>「ウェルビーイングプログラムのアイデアはどうですか?」</a:t>
                </a:r>
              </a:p>
            </p:txBody>
          </p:sp>
        </p:grpSp>
        <p:sp>
          <p:nvSpPr>
            <p:cNvPr id="9" name="Isosceles Triangle 8">
              <a:extLst>
                <a:ext uri="{FF2B5EF4-FFF2-40B4-BE49-F238E27FC236}">
                  <a16:creationId xmlns:a16="http://schemas.microsoft.com/office/drawing/2014/main" id="{834FFD68-F9D7-7354-DD61-492283A5496F}"/>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grpSp>
      <p:pic>
        <p:nvPicPr>
          <p:cNvPr id="32" name="Picture 31">
            <a:extLst>
              <a:ext uri="{FF2B5EF4-FFF2-40B4-BE49-F238E27FC236}">
                <a16:creationId xmlns:a16="http://schemas.microsoft.com/office/drawing/2014/main" id="{85C40853-AA11-F143-287F-FDB3A305172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10754288" y="5486400"/>
            <a:ext cx="1437712" cy="1371600"/>
          </a:xfrm>
          <a:prstGeom prst="rect">
            <a:avLst/>
          </a:prstGeom>
        </p:spPr>
      </p:pic>
    </p:spTree>
    <p:extLst>
      <p:ext uri="{BB962C8B-B14F-4D97-AF65-F5344CB8AC3E}">
        <p14:creationId xmlns:p14="http://schemas.microsoft.com/office/powerpoint/2010/main" val="305118743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0D440-9A96-ABB9-F189-C210586130F1}"/>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62002603-1A07-8F94-3B3C-95CD3B1B0A5D}"/>
              </a:ext>
            </a:extLst>
          </p:cNvPr>
          <p:cNvSpPr txBox="1">
            <a:spLocks noGrp="1"/>
          </p:cNvSpPr>
          <p:nvPr>
            <p:ph type="title" idx="4294967295"/>
          </p:nvPr>
        </p:nvSpPr>
        <p:spPr>
          <a:xfrm>
            <a:off x="806142" y="2206639"/>
            <a:ext cx="5509260"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ja" sz="4000" b="0" i="0" u="none" strike="noStrike" kern="1200" cap="none" spc="-50" normalizeH="0" baseline="0" noProof="0" dirty="0">
                <a:ln w="3175">
                  <a:noFill/>
                </a:ln>
                <a:solidFill>
                  <a:schemeClr val="tx1"/>
                </a:solidFill>
                <a:effectLst/>
                <a:uLnTx/>
                <a:uFillTx/>
                <a:latin typeface="+mj-lt"/>
                <a:ea typeface="+mn-ea"/>
                <a:cs typeface="Segoe UI" pitchFamily="34" charset="0"/>
              </a:rPr>
              <a:t>プロジェクトのチェックリストを作成する</a:t>
            </a:r>
          </a:p>
        </p:txBody>
      </p:sp>
      <p:pic>
        <p:nvPicPr>
          <p:cNvPr id="31" name="Picture 30">
            <a:extLst>
              <a:ext uri="{FF2B5EF4-FFF2-40B4-BE49-F238E27FC236}">
                <a16:creationId xmlns:a16="http://schemas.microsoft.com/office/drawing/2014/main" id="{6E9CE91E-DEDA-0DE6-7A20-E34E2DBF869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64760" y="0"/>
            <a:ext cx="3499387" cy="1812182"/>
          </a:xfrm>
          <a:prstGeom prst="rect">
            <a:avLst/>
          </a:prstGeom>
        </p:spPr>
      </p:pic>
      <p:pic>
        <p:nvPicPr>
          <p:cNvPr id="32" name="Picture 31">
            <a:extLst>
              <a:ext uri="{FF2B5EF4-FFF2-40B4-BE49-F238E27FC236}">
                <a16:creationId xmlns:a16="http://schemas.microsoft.com/office/drawing/2014/main" id="{4065323C-8BC4-C53A-2E25-0A50DE4C300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754288" y="5486400"/>
            <a:ext cx="1437712" cy="1371600"/>
          </a:xfrm>
          <a:prstGeom prst="rect">
            <a:avLst/>
          </a:prstGeom>
        </p:spPr>
      </p:pic>
      <p:pic>
        <p:nvPicPr>
          <p:cNvPr id="27" name="Picture 26">
            <a:extLst>
              <a:ext uri="{FF2B5EF4-FFF2-40B4-BE49-F238E27FC236}">
                <a16:creationId xmlns:a16="http://schemas.microsoft.com/office/drawing/2014/main" id="{34C2CF83-1A24-1549-0A45-F5F27D02567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flipH="1">
            <a:off x="-1" y="0"/>
            <a:ext cx="2619022" cy="1323975"/>
          </a:xfrm>
          <a:prstGeom prst="rect">
            <a:avLst/>
          </a:prstGeom>
        </p:spPr>
      </p:pic>
      <p:sp>
        <p:nvSpPr>
          <p:cNvPr id="8" name="Title 46">
            <a:extLst>
              <a:ext uri="{FF2B5EF4-FFF2-40B4-BE49-F238E27FC236}">
                <a16:creationId xmlns:a16="http://schemas.microsoft.com/office/drawing/2014/main" id="{047932F2-3271-9B68-C473-E4935789DC9F}"/>
              </a:ext>
            </a:extLst>
          </p:cNvPr>
          <p:cNvSpPr txBox="1">
            <a:spLocks/>
          </p:cNvSpPr>
          <p:nvPr/>
        </p:nvSpPr>
        <p:spPr>
          <a:xfrm>
            <a:off x="806142" y="1660646"/>
            <a:ext cx="478536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2800" noProof="0" dirty="0"/>
              <a:t>ひらめきの瞬間4</a:t>
            </a:r>
          </a:p>
        </p:txBody>
      </p:sp>
      <p:grpSp>
        <p:nvGrpSpPr>
          <p:cNvPr id="9" name="Group 8" descr="プロジェクトのチェックリストを作成するためのプロンプト形式の質問オブジェクト。">
            <a:extLst>
              <a:ext uri="{FF2B5EF4-FFF2-40B4-BE49-F238E27FC236}">
                <a16:creationId xmlns:a16="http://schemas.microsoft.com/office/drawing/2014/main" id="{57FF5DFD-8548-299F-D608-E8C330E97681}"/>
              </a:ext>
            </a:extLst>
          </p:cNvPr>
          <p:cNvGrpSpPr/>
          <p:nvPr/>
        </p:nvGrpSpPr>
        <p:grpSpPr>
          <a:xfrm>
            <a:off x="657725" y="3914274"/>
            <a:ext cx="6023811" cy="2346974"/>
            <a:chOff x="657725" y="3914274"/>
            <a:chExt cx="6023811" cy="2346974"/>
          </a:xfrm>
          <a:solidFill>
            <a:schemeClr val="accent3">
              <a:lumMod val="20000"/>
              <a:lumOff val="80000"/>
            </a:schemeClr>
          </a:solidFill>
        </p:grpSpPr>
        <p:grpSp>
          <p:nvGrpSpPr>
            <p:cNvPr id="10" name="Group 9">
              <a:extLst>
                <a:ext uri="{FF2B5EF4-FFF2-40B4-BE49-F238E27FC236}">
                  <a16:creationId xmlns:a16="http://schemas.microsoft.com/office/drawing/2014/main" id="{8065836D-DAFC-8D3E-820C-F74E6D0CCA6D}"/>
                </a:ext>
              </a:extLst>
            </p:cNvPr>
            <p:cNvGrpSpPr/>
            <p:nvPr/>
          </p:nvGrpSpPr>
          <p:grpSpPr>
            <a:xfrm>
              <a:off x="657725" y="4317877"/>
              <a:ext cx="6023811" cy="1943371"/>
              <a:chOff x="657725" y="4317877"/>
              <a:chExt cx="6023811" cy="1943371"/>
            </a:xfrm>
            <a:grpFill/>
          </p:grpSpPr>
          <p:sp>
            <p:nvSpPr>
              <p:cNvPr id="12" name="Speech Bubble: Rectangle with Corners Rounded 11">
                <a:extLst>
                  <a:ext uri="{FF2B5EF4-FFF2-40B4-BE49-F238E27FC236}">
                    <a16:creationId xmlns:a16="http://schemas.microsoft.com/office/drawing/2014/main" id="{56E3DC89-2E03-5A08-E303-633E4EE709EB}"/>
                  </a:ext>
                </a:extLst>
              </p:cNvPr>
              <p:cNvSpPr/>
              <p:nvPr/>
            </p:nvSpPr>
            <p:spPr bwMode="auto">
              <a:xfrm>
                <a:off x="657725" y="4317877"/>
                <a:ext cx="6023811" cy="1943371"/>
              </a:xfrm>
              <a:prstGeom prst="wedgeRoundRectCallout">
                <a:avLst>
                  <a:gd name="adj1" fmla="val 29633"/>
                  <a:gd name="adj2" fmla="val -30298"/>
                  <a:gd name="adj3" fmla="val 1666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512F9141-C826-F798-97D5-7D04FC7998BB}"/>
                  </a:ext>
                </a:extLst>
              </p:cNvPr>
              <p:cNvSpPr txBox="1">
                <a:spLocks/>
              </p:cNvSpPr>
              <p:nvPr/>
            </p:nvSpPr>
            <p:spPr>
              <a:xfrm>
                <a:off x="881617" y="4470710"/>
                <a:ext cx="5576026" cy="1088604"/>
              </a:xfrm>
              <a:prstGeom prst="rect">
                <a:avLst/>
              </a:prstGeom>
              <a:grp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sz="2400" noProof="0" dirty="0"/>
                  <a:t>「このオンボーディングチェックリストを包括的なオンボーディングリストに変えることはできますか?私がすでにリストアップしたものをテーブルに含めてください」</a:t>
                </a:r>
              </a:p>
            </p:txBody>
          </p:sp>
        </p:grpSp>
        <p:sp>
          <p:nvSpPr>
            <p:cNvPr id="11" name="Isosceles Triangle 10">
              <a:extLst>
                <a:ext uri="{FF2B5EF4-FFF2-40B4-BE49-F238E27FC236}">
                  <a16:creationId xmlns:a16="http://schemas.microsoft.com/office/drawing/2014/main" id="{A7DBC445-723B-164E-98F9-AC65AB87D637}"/>
                </a:ext>
              </a:extLst>
            </p:cNvPr>
            <p:cNvSpPr/>
            <p:nvPr/>
          </p:nvSpPr>
          <p:spPr bwMode="auto">
            <a:xfrm>
              <a:off x="1309510" y="3914274"/>
              <a:ext cx="663669" cy="40360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219841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B3B06-3061-A98C-5253-8A32966556FA}"/>
            </a:ext>
          </a:extLst>
        </p:cNvPr>
        <p:cNvGrpSpPr/>
        <p:nvPr/>
      </p:nvGrpSpPr>
      <p:grpSpPr>
        <a:xfrm>
          <a:off x="0" y="0"/>
          <a:ext cx="0" cy="0"/>
          <a:chOff x="0" y="0"/>
          <a:chExt cx="0" cy="0"/>
        </a:xfrm>
      </p:grpSpPr>
      <p:sp>
        <p:nvSpPr>
          <p:cNvPr id="5" name="Title 46">
            <a:extLst>
              <a:ext uri="{FF2B5EF4-FFF2-40B4-BE49-F238E27FC236}">
                <a16:creationId xmlns:a16="http://schemas.microsoft.com/office/drawing/2014/main" id="{FA0BC036-9512-EDD8-6724-BBD28EB8024A}"/>
              </a:ext>
            </a:extLst>
          </p:cNvPr>
          <p:cNvSpPr>
            <a:spLocks noGrp="1"/>
          </p:cNvSpPr>
          <p:nvPr>
            <p:ph type="title"/>
          </p:nvPr>
        </p:nvSpPr>
        <p:spPr>
          <a:xfrm>
            <a:off x="586740" y="479785"/>
            <a:ext cx="11018520" cy="443198"/>
          </a:xfrm>
        </p:spPr>
        <p:txBody>
          <a:bodyPr/>
          <a:lstStyle/>
          <a:p>
            <a:r>
              <a:rPr lang="ja" sz="3200" noProof="0" dirty="0"/>
              <a:t>3分間の自己反省</a:t>
            </a:r>
          </a:p>
        </p:txBody>
      </p:sp>
      <p:sp>
        <p:nvSpPr>
          <p:cNvPr id="7" name="TextBox 6">
            <a:extLst>
              <a:ext uri="{FF2B5EF4-FFF2-40B4-BE49-F238E27FC236}">
                <a16:creationId xmlns:a16="http://schemas.microsoft.com/office/drawing/2014/main" id="{2981879B-CD5F-6B26-7247-6B6490F256AE}"/>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「AI Kickstarter」の機会を見つける</a:t>
            </a:r>
          </a:p>
        </p:txBody>
      </p:sp>
      <p:sp>
        <p:nvSpPr>
          <p:cNvPr id="34" name="Rectangle: Top Corners Rounded 33" descr="自己反省のエクササイズに3分を表示するオブジェクト。">
            <a:extLst>
              <a:ext uri="{FF2B5EF4-FFF2-40B4-BE49-F238E27FC236}">
                <a16:creationId xmlns:a16="http://schemas.microsoft.com/office/drawing/2014/main" id="{88337949-2663-5328-E8AA-2AB478ADA953}"/>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pic>
        <p:nvPicPr>
          <p:cNvPr id="30" name="Graphic 29" descr="ストップウォッチ 75% アウトライン">
            <a:extLst>
              <a:ext uri="{FF2B5EF4-FFF2-40B4-BE49-F238E27FC236}">
                <a16:creationId xmlns:a16="http://schemas.microsoft.com/office/drawing/2014/main" id="{0523E343-33D9-11A7-FEFD-247446C040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817D1301-4572-D0DE-2B34-1BBA3440096C}"/>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ja" sz="1800" b="1" noProof="0" dirty="0">
                <a:ln w="3175">
                  <a:noFill/>
                </a:ln>
                <a:solidFill>
                  <a:schemeClr val="bg1"/>
                </a:solidFill>
                <a:latin typeface="+mj-lt"/>
                <a:cs typeface="Segoe UI" panose="020B0502040204020203" pitchFamily="34" charset="0"/>
              </a:rPr>
              <a:t>3分間</a:t>
            </a:r>
          </a:p>
        </p:txBody>
      </p:sp>
      <p:sp>
        <p:nvSpPr>
          <p:cNvPr id="22" name="Freeform 8">
            <a:extLst>
              <a:ext uri="{FF2B5EF4-FFF2-40B4-BE49-F238E27FC236}">
                <a16:creationId xmlns:a16="http://schemas.microsoft.com/office/drawing/2014/main" id="{99927B30-F99A-9BCD-9D4A-C91613D92CA4}"/>
              </a:ext>
              <a:ext uri="{C183D7F6-B498-43B3-948B-1728B52AA6E4}">
                <adec:decorative xmlns:adec="http://schemas.microsoft.com/office/drawing/2017/decorative" val="1"/>
              </a:ext>
            </a:extLst>
          </p:cNvPr>
          <p:cNvSpPr>
            <a:spLocks/>
          </p:cNvSpPr>
          <p:nvPr/>
        </p:nvSpPr>
        <p:spPr bwMode="auto">
          <a:xfrm>
            <a:off x="452244" y="1735977"/>
            <a:ext cx="9315870" cy="382547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CEFF60EF-DE5C-EBA3-A8F0-20D647371776}"/>
              </a:ext>
            </a:extLst>
          </p:cNvPr>
          <p:cNvSpPr txBox="1"/>
          <p:nvPr/>
        </p:nvSpPr>
        <p:spPr>
          <a:xfrm>
            <a:off x="655243" y="1920721"/>
            <a:ext cx="6229697" cy="369332"/>
          </a:xfrm>
          <a:prstGeom prst="rect">
            <a:avLst/>
          </a:prstGeom>
          <a:noFill/>
        </p:spPr>
        <p:txBody>
          <a:bodyPr wrap="square" lIns="0" tIns="0" rIns="0" bIns="0" rtlCol="0">
            <a:spAutoFit/>
          </a:bodyPr>
          <a:lstStyle/>
          <a:p>
            <a:pPr defTabSz="1371600">
              <a:tabLst>
                <a:tab pos="1371600" algn="l"/>
              </a:tabLst>
              <a:defRPr/>
            </a:pPr>
            <a:r>
              <a:rPr lang="ja" sz="2400" b="1" noProof="0" dirty="0">
                <a:ln w="3175">
                  <a:noFill/>
                </a:ln>
                <a:latin typeface="+mj-lt"/>
                <a:cs typeface="Segoe UI" panose="020B0502040204020203" pitchFamily="34" charset="0"/>
              </a:rPr>
              <a:t>質問の誘導</a:t>
            </a:r>
          </a:p>
        </p:txBody>
      </p:sp>
      <p:grpSp>
        <p:nvGrpSpPr>
          <p:cNvPr id="19" name="Group 18" descr="3分間の自己反省のステップ:自動化のための反復的なタスクを特定して評価し、生産性を向上させ、エラーを減らすことを目的とした「AI Kickstarter」の機会を見つける。">
            <a:extLst>
              <a:ext uri="{FF2B5EF4-FFF2-40B4-BE49-F238E27FC236}">
                <a16:creationId xmlns:a16="http://schemas.microsoft.com/office/drawing/2014/main" id="{ABA1DCE8-93D9-239D-543D-33F16141CEFC}"/>
              </a:ext>
            </a:extLst>
          </p:cNvPr>
          <p:cNvGrpSpPr/>
          <p:nvPr/>
        </p:nvGrpSpPr>
        <p:grpSpPr>
          <a:xfrm>
            <a:off x="892319" y="2515653"/>
            <a:ext cx="8643566" cy="2667070"/>
            <a:chOff x="586740" y="2797973"/>
            <a:chExt cx="9150159" cy="3074015"/>
          </a:xfrm>
        </p:grpSpPr>
        <p:grpSp>
          <p:nvGrpSpPr>
            <p:cNvPr id="12" name="Group 11">
              <a:extLst>
                <a:ext uri="{FF2B5EF4-FFF2-40B4-BE49-F238E27FC236}">
                  <a16:creationId xmlns:a16="http://schemas.microsoft.com/office/drawing/2014/main" id="{A139BDCA-8EC4-F46D-091D-86A728032B5F}"/>
                </a:ext>
              </a:extLst>
            </p:cNvPr>
            <p:cNvGrpSpPr/>
            <p:nvPr/>
          </p:nvGrpSpPr>
          <p:grpSpPr>
            <a:xfrm>
              <a:off x="586740" y="2797973"/>
              <a:ext cx="8858225" cy="716747"/>
              <a:chOff x="586740" y="2797973"/>
              <a:chExt cx="8858225" cy="716747"/>
            </a:xfrm>
          </p:grpSpPr>
          <p:sp>
            <p:nvSpPr>
              <p:cNvPr id="6" name="TextBox 5">
                <a:extLst>
                  <a:ext uri="{FF2B5EF4-FFF2-40B4-BE49-F238E27FC236}">
                    <a16:creationId xmlns:a16="http://schemas.microsoft.com/office/drawing/2014/main" id="{620B040C-A83A-F624-3DBE-D947CB4EB50A}"/>
                  </a:ext>
                </a:extLst>
              </p:cNvPr>
              <p:cNvSpPr txBox="1"/>
              <p:nvPr/>
            </p:nvSpPr>
            <p:spPr>
              <a:xfrm>
                <a:off x="1963871" y="2805245"/>
                <a:ext cx="7481094" cy="709475"/>
              </a:xfrm>
              <a:prstGeom prst="rect">
                <a:avLst/>
              </a:prstGeom>
              <a:noFill/>
            </p:spPr>
            <p:txBody>
              <a:bodyPr wrap="square" lIns="0" tIns="0" rIns="0" bIns="0" rtlCol="0">
                <a:spAutoFit/>
              </a:bodyPr>
              <a:lstStyle/>
              <a:p>
                <a:pPr defTabSz="1371600">
                  <a:tabLst>
                    <a:tab pos="1371600" algn="l"/>
                  </a:tabLst>
                  <a:defRPr/>
                </a:pPr>
                <a:r>
                  <a:rPr lang="ja" sz="2000" noProof="0" dirty="0">
                    <a:ln w="3175">
                      <a:noFill/>
                    </a:ln>
                    <a:cs typeface="Segoe UI" panose="020B0502040204020203" pitchFamily="34" charset="0"/>
                  </a:rPr>
                  <a:t>日々の仕事で、反復的、手作業、またはイライラすると感じる1〜2のタスクは何ですか?</a:t>
                </a:r>
              </a:p>
            </p:txBody>
          </p:sp>
          <p:sp>
            <p:nvSpPr>
              <p:cNvPr id="11" name="TextBox 10">
                <a:extLst>
                  <a:ext uri="{FF2B5EF4-FFF2-40B4-BE49-F238E27FC236}">
                    <a16:creationId xmlns:a16="http://schemas.microsoft.com/office/drawing/2014/main" id="{CFD5F5DC-5487-982A-389B-3E3B11CBA9C0}"/>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1</a:t>
                </a:r>
              </a:p>
            </p:txBody>
          </p:sp>
        </p:grpSp>
        <p:grpSp>
          <p:nvGrpSpPr>
            <p:cNvPr id="13" name="Group 12">
              <a:extLst>
                <a:ext uri="{FF2B5EF4-FFF2-40B4-BE49-F238E27FC236}">
                  <a16:creationId xmlns:a16="http://schemas.microsoft.com/office/drawing/2014/main" id="{E309E843-CFFA-1636-7CD7-B2C1780A9D9C}"/>
                </a:ext>
              </a:extLst>
            </p:cNvPr>
            <p:cNvGrpSpPr/>
            <p:nvPr/>
          </p:nvGrpSpPr>
          <p:grpSpPr>
            <a:xfrm>
              <a:off x="586740" y="3949879"/>
              <a:ext cx="9150159" cy="716747"/>
              <a:chOff x="586740" y="2797973"/>
              <a:chExt cx="9150159" cy="716747"/>
            </a:xfrm>
          </p:grpSpPr>
          <p:sp>
            <p:nvSpPr>
              <p:cNvPr id="14" name="TextBox 13">
                <a:extLst>
                  <a:ext uri="{FF2B5EF4-FFF2-40B4-BE49-F238E27FC236}">
                    <a16:creationId xmlns:a16="http://schemas.microsoft.com/office/drawing/2014/main" id="{F2FA7D4B-3082-E9EC-3267-D70089113A4B}"/>
                  </a:ext>
                </a:extLst>
              </p:cNvPr>
              <p:cNvSpPr txBox="1"/>
              <p:nvPr/>
            </p:nvSpPr>
            <p:spPr>
              <a:xfrm>
                <a:off x="1963869" y="2805245"/>
                <a:ext cx="7773030" cy="709475"/>
              </a:xfrm>
              <a:prstGeom prst="rect">
                <a:avLst/>
              </a:prstGeom>
              <a:noFill/>
            </p:spPr>
            <p:txBody>
              <a:bodyPr wrap="square" lIns="0" tIns="0" rIns="0" bIns="0" rtlCol="0">
                <a:spAutoFit/>
              </a:bodyPr>
              <a:lstStyle/>
              <a:p>
                <a:pPr defTabSz="1371600">
                  <a:tabLst>
                    <a:tab pos="1371600" algn="l"/>
                  </a:tabLst>
                  <a:defRPr/>
                </a:pPr>
                <a:r>
                  <a:rPr lang="ja" sz="2000" noProof="0" dirty="0">
                    <a:ln w="3175">
                      <a:noFill/>
                    </a:ln>
                    <a:cs typeface="Segoe UI" panose="020B0502040204020203" pitchFamily="34" charset="0"/>
                  </a:rPr>
                  <a:t>これらのタスクのうち、自動化または合理化された場合、生産性に最も大きな影響を与え、エラーを減らすことができるのはどれでしょうか?</a:t>
                </a:r>
              </a:p>
            </p:txBody>
          </p:sp>
          <p:sp>
            <p:nvSpPr>
              <p:cNvPr id="15" name="TextBox 14">
                <a:extLst>
                  <a:ext uri="{FF2B5EF4-FFF2-40B4-BE49-F238E27FC236}">
                    <a16:creationId xmlns:a16="http://schemas.microsoft.com/office/drawing/2014/main" id="{EB666637-9F81-B61E-E6FB-67B36715F9AA}"/>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2</a:t>
                </a:r>
              </a:p>
            </p:txBody>
          </p:sp>
        </p:grpSp>
        <p:grpSp>
          <p:nvGrpSpPr>
            <p:cNvPr id="16" name="Group 15">
              <a:extLst>
                <a:ext uri="{FF2B5EF4-FFF2-40B4-BE49-F238E27FC236}">
                  <a16:creationId xmlns:a16="http://schemas.microsoft.com/office/drawing/2014/main" id="{00888BAA-3DF3-08E6-5E10-6ACBEF135630}"/>
                </a:ext>
              </a:extLst>
            </p:cNvPr>
            <p:cNvGrpSpPr/>
            <p:nvPr/>
          </p:nvGrpSpPr>
          <p:grpSpPr>
            <a:xfrm>
              <a:off x="586740" y="5155241"/>
              <a:ext cx="8996509" cy="716747"/>
              <a:chOff x="586740" y="2797973"/>
              <a:chExt cx="8996509" cy="716747"/>
            </a:xfrm>
          </p:grpSpPr>
          <p:sp>
            <p:nvSpPr>
              <p:cNvPr id="17" name="TextBox 16">
                <a:extLst>
                  <a:ext uri="{FF2B5EF4-FFF2-40B4-BE49-F238E27FC236}">
                    <a16:creationId xmlns:a16="http://schemas.microsoft.com/office/drawing/2014/main" id="{69A233DF-F37C-23A5-6DBA-159C0EC004DE}"/>
                  </a:ext>
                </a:extLst>
              </p:cNvPr>
              <p:cNvSpPr txBox="1"/>
              <p:nvPr/>
            </p:nvSpPr>
            <p:spPr>
              <a:xfrm>
                <a:off x="1963869" y="2805245"/>
                <a:ext cx="7619380" cy="709475"/>
              </a:xfrm>
              <a:prstGeom prst="rect">
                <a:avLst/>
              </a:prstGeom>
              <a:noFill/>
            </p:spPr>
            <p:txBody>
              <a:bodyPr wrap="square" lIns="0" tIns="0" rIns="0" bIns="0" rtlCol="0">
                <a:spAutoFit/>
              </a:bodyPr>
              <a:lstStyle/>
              <a:p>
                <a:pPr defTabSz="1371600">
                  <a:tabLst>
                    <a:tab pos="1371600" algn="l"/>
                  </a:tabLst>
                  <a:defRPr/>
                </a:pPr>
                <a:r>
                  <a:rPr lang="ja" sz="2000" noProof="0" dirty="0">
                    <a:ln w="3175">
                      <a:noFill/>
                    </a:ln>
                    <a:cs typeface="Segoe UI" panose="020B0502040204020203" pitchFamily="34" charset="0"/>
                  </a:rPr>
                  <a:t>そのタスクを自動化することで時間を空けたとしたら、それをより価値の高い仕事にどのように活用できるでしょうか?</a:t>
                </a:r>
              </a:p>
            </p:txBody>
          </p:sp>
          <p:sp>
            <p:nvSpPr>
              <p:cNvPr id="18" name="TextBox 17">
                <a:extLst>
                  <a:ext uri="{FF2B5EF4-FFF2-40B4-BE49-F238E27FC236}">
                    <a16:creationId xmlns:a16="http://schemas.microsoft.com/office/drawing/2014/main" id="{5829E3D9-7B6C-DE9D-1F21-EAC2E219C88F}"/>
                  </a:ext>
                </a:extLst>
              </p:cNvPr>
              <p:cNvSpPr txBox="1"/>
              <p:nvPr/>
            </p:nvSpPr>
            <p:spPr>
              <a:xfrm>
                <a:off x="586740" y="2797973"/>
                <a:ext cx="1187940" cy="354738"/>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3</a:t>
                </a:r>
              </a:p>
            </p:txBody>
          </p:sp>
        </p:grpSp>
      </p:grpSp>
      <p:grpSp>
        <p:nvGrpSpPr>
          <p:cNvPr id="26" name="Group 25">
            <a:extLst>
              <a:ext uri="{FF2B5EF4-FFF2-40B4-BE49-F238E27FC236}">
                <a16:creationId xmlns:a16="http://schemas.microsoft.com/office/drawing/2014/main" id="{57A5204E-C5C0-C5FC-B394-DFF359A792B0}"/>
              </a:ext>
              <a:ext uri="{C183D7F6-B498-43B3-948B-1728B52AA6E4}">
                <adec:decorative xmlns:adec="http://schemas.microsoft.com/office/drawing/2017/decorative" val="1"/>
              </a:ext>
            </a:extLst>
          </p:cNvPr>
          <p:cNvGrpSpPr/>
          <p:nvPr/>
        </p:nvGrpSpPr>
        <p:grpSpPr>
          <a:xfrm>
            <a:off x="892319" y="3316555"/>
            <a:ext cx="8498424" cy="1012578"/>
            <a:chOff x="706172" y="3003250"/>
            <a:chExt cx="10779656" cy="1507381"/>
          </a:xfrm>
        </p:grpSpPr>
        <p:cxnSp>
          <p:nvCxnSpPr>
            <p:cNvPr id="27" name="Straight Connector 26">
              <a:extLst>
                <a:ext uri="{FF2B5EF4-FFF2-40B4-BE49-F238E27FC236}">
                  <a16:creationId xmlns:a16="http://schemas.microsoft.com/office/drawing/2014/main" id="{A1C85C08-D0E5-698F-A497-4765690CA0BB}"/>
                </a:ext>
                <a:ext uri="{C183D7F6-B498-43B3-948B-1728B52AA6E4}">
                  <adec:decorative xmlns:adec="http://schemas.microsoft.com/office/drawing/2017/decorative" val="1"/>
                </a:ext>
              </a:extLst>
            </p:cNvPr>
            <p:cNvCxnSpPr>
              <a:cxnSpLocks/>
            </p:cNvCxnSpPr>
            <p:nvPr/>
          </p:nvCxnSpPr>
          <p:spPr>
            <a:xfrm flipH="1">
              <a:off x="706173" y="300325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CB8C92-5484-D047-2EB3-9E3E50AF22E2}"/>
                </a:ext>
                <a:ext uri="{C183D7F6-B498-43B3-948B-1728B52AA6E4}">
                  <adec:decorative xmlns:adec="http://schemas.microsoft.com/office/drawing/2017/decorative" val="1"/>
                </a:ext>
              </a:extLst>
            </p:cNvPr>
            <p:cNvCxnSpPr>
              <a:cxnSpLocks/>
            </p:cNvCxnSpPr>
            <p:nvPr/>
          </p:nvCxnSpPr>
          <p:spPr>
            <a:xfrm flipH="1">
              <a:off x="706172" y="4510630"/>
              <a:ext cx="10779655" cy="1"/>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25" name="Graphic 24" descr="チャット概要">
            <a:extLst>
              <a:ext uri="{FF2B5EF4-FFF2-40B4-BE49-F238E27FC236}">
                <a16:creationId xmlns:a16="http://schemas.microsoft.com/office/drawing/2014/main" id="{E770A667-A417-453B-C807-37CE9DCEE0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2243" y="5601657"/>
            <a:ext cx="876677" cy="876677"/>
          </a:xfrm>
          <a:prstGeom prst="rect">
            <a:avLst/>
          </a:prstGeom>
        </p:spPr>
      </p:pic>
      <p:sp>
        <p:nvSpPr>
          <p:cNvPr id="20" name="TextBox 19">
            <a:extLst>
              <a:ext uri="{FF2B5EF4-FFF2-40B4-BE49-F238E27FC236}">
                <a16:creationId xmlns:a16="http://schemas.microsoft.com/office/drawing/2014/main" id="{237C36A2-204B-0261-E6F5-3C9BC325F0B8}"/>
              </a:ext>
            </a:extLst>
          </p:cNvPr>
          <p:cNvSpPr txBox="1"/>
          <p:nvPr/>
        </p:nvSpPr>
        <p:spPr>
          <a:xfrm>
            <a:off x="1449254" y="5807584"/>
            <a:ext cx="9449118" cy="369332"/>
          </a:xfrm>
          <a:prstGeom prst="rect">
            <a:avLst/>
          </a:prstGeom>
          <a:noFill/>
        </p:spPr>
        <p:txBody>
          <a:bodyPr wrap="square" lIns="0" tIns="0" rIns="0" bIns="0" rtlCol="0">
            <a:spAutoFit/>
          </a:bodyPr>
          <a:lstStyle/>
          <a:p>
            <a:pPr defTabSz="1371600">
              <a:tabLst>
                <a:tab pos="1371600" algn="l"/>
              </a:tabLst>
              <a:defRPr/>
            </a:pPr>
            <a:r>
              <a:rPr lang="ja" sz="2400" b="1" noProof="0" dirty="0">
                <a:ln w="3175">
                  <a:noFill/>
                </a:ln>
                <a:latin typeface="+mj-lt"/>
                <a:cs typeface="Segoe UI" panose="020B0502040204020203" pitchFamily="34" charset="0"/>
              </a:rPr>
              <a:t>完了したら、チャットで特定した</a:t>
            </a:r>
            <a:r>
              <a:rPr lang="ja" sz="2400" b="1" noProof="0" dirty="0">
                <a:ln w="3175">
                  <a:noFill/>
                </a:ln>
                <a:cs typeface="Segoe UI" panose="020B0502040204020203" pitchFamily="34" charset="0"/>
              </a:rPr>
              <a:t>タスクを1つ共有してください。</a:t>
            </a:r>
          </a:p>
        </p:txBody>
      </p:sp>
    </p:spTree>
    <p:extLst>
      <p:ext uri="{BB962C8B-B14F-4D97-AF65-F5344CB8AC3E}">
        <p14:creationId xmlns:p14="http://schemas.microsoft.com/office/powerpoint/2010/main" val="5010100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xmlns:asvg="http://schemas.microsoft.com/office/drawing/2016/SVG/main" xmlns:adec="http://schemas.microsoft.com/office/drawing/2017/decorative" xmlns:a14="http://schemas.microsoft.com/office/drawing/2010/main">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B68E68-BC89-ED45-7D79-AD9CF2174FA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D12AC63-0E0D-B65B-4C40-7B78914ECF9E}"/>
              </a:ext>
            </a:extLst>
          </p:cNvPr>
          <p:cNvSpPr>
            <a:spLocks noGrp="1"/>
          </p:cNvSpPr>
          <p:nvPr>
            <p:ph type="title"/>
          </p:nvPr>
        </p:nvSpPr>
        <p:spPr>
          <a:xfrm>
            <a:off x="585215" y="2423825"/>
            <a:ext cx="9637307" cy="1107996"/>
          </a:xfrm>
        </p:spPr>
        <p:txBody>
          <a:bodyPr/>
          <a:lstStyle/>
          <a:p>
            <a:r>
              <a:rPr lang="ja" noProof="0" dirty="0"/>
              <a:t>4:ミニエクササイズで  </a:t>
            </a:r>
            <a:br>
              <a:rPr lang="en-US" noProof="0" dirty="0"/>
            </a:br>
            <a:r>
              <a:rPr lang="ja" noProof="0" dirty="0"/>
              <a:t>基本的なプロンプトを練習する</a:t>
            </a:r>
          </a:p>
        </p:txBody>
      </p:sp>
      <p:sp>
        <p:nvSpPr>
          <p:cNvPr id="5" name="Text Placeholder 4">
            <a:extLst>
              <a:ext uri="{FF2B5EF4-FFF2-40B4-BE49-F238E27FC236}">
                <a16:creationId xmlns:a16="http://schemas.microsoft.com/office/drawing/2014/main" id="{13F12DD7-DA8B-C039-C26C-26A7376932AE}"/>
              </a:ext>
            </a:extLst>
          </p:cNvPr>
          <p:cNvSpPr>
            <a:spLocks noGrp="1"/>
          </p:cNvSpPr>
          <p:nvPr>
            <p:ph type="body" sz="quarter" idx="12"/>
          </p:nvPr>
        </p:nvSpPr>
        <p:spPr>
          <a:xfrm>
            <a:off x="585216" y="3751542"/>
            <a:ext cx="6217920" cy="307777"/>
          </a:xfrm>
        </p:spPr>
        <p:txBody>
          <a:bodyPr/>
          <a:lstStyle/>
          <a:p>
            <a:r>
              <a:rPr lang="ja" sz="2000" noProof="0" dirty="0"/>
              <a:t>Copilot で AI プロンプトを練習する</a:t>
            </a:r>
          </a:p>
        </p:txBody>
      </p:sp>
    </p:spTree>
    <p:extLst>
      <p:ext uri="{BB962C8B-B14F-4D97-AF65-F5344CB8AC3E}">
        <p14:creationId xmlns:p14="http://schemas.microsoft.com/office/powerpoint/2010/main" val="271478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43C85-91AE-D1E7-EF57-E4025E7180B8}"/>
            </a:ext>
          </a:extLst>
        </p:cNvPr>
        <p:cNvGrpSpPr/>
        <p:nvPr/>
      </p:nvGrpSpPr>
      <p:grpSpPr>
        <a:xfrm>
          <a:off x="0" y="0"/>
          <a:ext cx="0" cy="0"/>
          <a:chOff x="0" y="0"/>
          <a:chExt cx="0" cy="0"/>
        </a:xfrm>
      </p:grpSpPr>
      <p:sp>
        <p:nvSpPr>
          <p:cNvPr id="112" name="Rectangle 111" descr="「効果的なプロンプトの書き方」というタイトルのスライドで、AIツール用の具体的でコンテキストに富んだ、適切に構造化されたプロンプトを作成するためのガイドラインを示します。">
            <a:extLst>
              <a:ext uri="{FF2B5EF4-FFF2-40B4-BE49-F238E27FC236}">
                <a16:creationId xmlns:a16="http://schemas.microsoft.com/office/drawing/2014/main" id="{38B401D8-82C0-A699-7735-B85A0C76FF4A}"/>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sp>
        <p:nvSpPr>
          <p:cNvPr id="14" name="Title 25">
            <a:extLst>
              <a:ext uri="{FF2B5EF4-FFF2-40B4-BE49-F238E27FC236}">
                <a16:creationId xmlns:a16="http://schemas.microsoft.com/office/drawing/2014/main" id="{3CDA963B-F438-DFA6-7BDB-32C5905C5DAF}"/>
              </a:ext>
            </a:extLst>
          </p:cNvPr>
          <p:cNvSpPr txBox="1">
            <a:spLocks noGrp="1"/>
          </p:cNvSpPr>
          <p:nvPr>
            <p:ph type="title"/>
          </p:nvPr>
        </p:nvSpPr>
        <p:spPr>
          <a:xfrm>
            <a:off x="423997" y="445533"/>
            <a:ext cx="4090615"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noProof="0" dirty="0"/>
              <a:t>効果的</a:t>
            </a:r>
            <a:r>
              <a:rPr lang="ja" noProof="0"/>
              <a:t>なプロンプトの</a:t>
            </a:r>
            <a:r>
              <a:rPr lang="ja" noProof="0" dirty="0"/>
              <a:t>書き方 </a:t>
            </a:r>
            <a:endParaRPr kumimoji="0" lang="en-US" b="0" i="0" u="none" strike="noStrike" kern="1200" cap="none" spc="0" normalizeH="0" baseline="0" noProof="0" dirty="0">
              <a:ln w="3175">
                <a:noFill/>
              </a:ln>
              <a:effectLst/>
              <a:uLnTx/>
              <a:uFillTx/>
              <a:ea typeface="+mn-ea"/>
              <a:cs typeface="Segoe UI" pitchFamily="34" charset="0"/>
            </a:endParaRPr>
          </a:p>
        </p:txBody>
      </p:sp>
      <p:sp>
        <p:nvSpPr>
          <p:cNvPr id="116" name="Title 46">
            <a:extLst>
              <a:ext uri="{FF2B5EF4-FFF2-40B4-BE49-F238E27FC236}">
                <a16:creationId xmlns:a16="http://schemas.microsoft.com/office/drawing/2014/main" id="{54AAB83C-8D08-0C03-735B-2B0FA9ED04C6}"/>
              </a:ext>
            </a:extLst>
          </p:cNvPr>
          <p:cNvSpPr txBox="1">
            <a:spLocks/>
          </p:cNvSpPr>
          <p:nvPr/>
        </p:nvSpPr>
        <p:spPr>
          <a:xfrm>
            <a:off x="516591" y="1986094"/>
            <a:ext cx="3725325"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000" noProof="0" dirty="0"/>
              <a:t>おすすめの方法</a:t>
            </a:r>
          </a:p>
        </p:txBody>
      </p:sp>
      <p:grpSp>
        <p:nvGrpSpPr>
          <p:cNvPr id="121" name="Group 120" descr="1 から 4 までの数字が縦に並んでいます。">
            <a:extLst>
              <a:ext uri="{FF2B5EF4-FFF2-40B4-BE49-F238E27FC236}">
                <a16:creationId xmlns:a16="http://schemas.microsoft.com/office/drawing/2014/main" id="{0A57B7DE-BF59-5D8E-D8FD-FFD1BBF55B2B}"/>
              </a:ext>
            </a:extLst>
          </p:cNvPr>
          <p:cNvGrpSpPr/>
          <p:nvPr/>
        </p:nvGrpSpPr>
        <p:grpSpPr>
          <a:xfrm>
            <a:off x="470561" y="2545747"/>
            <a:ext cx="714405" cy="3597123"/>
            <a:chOff x="385078" y="2091395"/>
            <a:chExt cx="714405" cy="4331782"/>
          </a:xfrm>
        </p:grpSpPr>
        <p:sp>
          <p:nvSpPr>
            <p:cNvPr id="117" name="TextBox 116">
              <a:extLst>
                <a:ext uri="{FF2B5EF4-FFF2-40B4-BE49-F238E27FC236}">
                  <a16:creationId xmlns:a16="http://schemas.microsoft.com/office/drawing/2014/main" id="{602EAC9C-BA58-D944-8825-1C3027E66938}"/>
                </a:ext>
              </a:extLst>
            </p:cNvPr>
            <p:cNvSpPr txBox="1"/>
            <p:nvPr/>
          </p:nvSpPr>
          <p:spPr>
            <a:xfrm>
              <a:off x="385078" y="2091395"/>
              <a:ext cx="714405" cy="724667"/>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118" name="TextBox 117">
              <a:extLst>
                <a:ext uri="{FF2B5EF4-FFF2-40B4-BE49-F238E27FC236}">
                  <a16:creationId xmlns:a16="http://schemas.microsoft.com/office/drawing/2014/main" id="{8B8E7EA2-9CD4-7016-25CA-3F7B7694455B}"/>
                </a:ext>
              </a:extLst>
            </p:cNvPr>
            <p:cNvSpPr txBox="1"/>
            <p:nvPr/>
          </p:nvSpPr>
          <p:spPr>
            <a:xfrm>
              <a:off x="385078" y="3293768"/>
              <a:ext cx="714405" cy="724667"/>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119" name="TextBox 118">
              <a:extLst>
                <a:ext uri="{FF2B5EF4-FFF2-40B4-BE49-F238E27FC236}">
                  <a16:creationId xmlns:a16="http://schemas.microsoft.com/office/drawing/2014/main" id="{E9DF30F7-61E8-579E-8A6E-DD4C9B6648EB}"/>
                </a:ext>
              </a:extLst>
            </p:cNvPr>
            <p:cNvSpPr txBox="1"/>
            <p:nvPr/>
          </p:nvSpPr>
          <p:spPr>
            <a:xfrm>
              <a:off x="385078" y="4496139"/>
              <a:ext cx="714405" cy="724667"/>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120" name="TextBox 119">
              <a:extLst>
                <a:ext uri="{FF2B5EF4-FFF2-40B4-BE49-F238E27FC236}">
                  <a16:creationId xmlns:a16="http://schemas.microsoft.com/office/drawing/2014/main" id="{1BF69AAF-1D40-E5AA-2547-91F1E5B002D5}"/>
                </a:ext>
              </a:extLst>
            </p:cNvPr>
            <p:cNvSpPr txBox="1"/>
            <p:nvPr/>
          </p:nvSpPr>
          <p:spPr>
            <a:xfrm>
              <a:off x="385078" y="5698510"/>
              <a:ext cx="714405" cy="724667"/>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4</a:t>
              </a:r>
            </a:p>
          </p:txBody>
        </p:sp>
      </p:grpSp>
      <p:sp>
        <p:nvSpPr>
          <p:cNvPr id="115" name="TextBox 114">
            <a:extLst>
              <a:ext uri="{FF2B5EF4-FFF2-40B4-BE49-F238E27FC236}">
                <a16:creationId xmlns:a16="http://schemas.microsoft.com/office/drawing/2014/main" id="{39E316B8-2ADF-2879-1B25-D8402DAA2923}"/>
              </a:ext>
            </a:extLst>
          </p:cNvPr>
          <p:cNvSpPr txBox="1"/>
          <p:nvPr/>
        </p:nvSpPr>
        <p:spPr>
          <a:xfrm>
            <a:off x="923040" y="2520095"/>
            <a:ext cx="3725325" cy="3816429"/>
          </a:xfrm>
          <a:prstGeom prst="rect">
            <a:avLst/>
          </a:prstGeom>
          <a:noFill/>
        </p:spPr>
        <p:txBody>
          <a:bodyPr wrap="square">
            <a:spAutoFit/>
          </a:bodyPr>
          <a:lstStyle/>
          <a:p>
            <a:pPr>
              <a:spcAft>
                <a:spcPts val="2000"/>
              </a:spcAft>
            </a:pPr>
            <a:r>
              <a:rPr lang="ja" sz="1600" b="1" noProof="0" dirty="0"/>
              <a:t>Copilot に何をしてほしいのかを具体的に説明し</a:t>
            </a:r>
            <a:r>
              <a:rPr lang="ja" sz="1600" noProof="0" dirty="0"/>
              <a:t>、目標を明確にすることで、より良い対応が可能になります。</a:t>
            </a:r>
          </a:p>
          <a:p>
            <a:pPr>
              <a:spcAft>
                <a:spcPts val="2000"/>
              </a:spcAft>
            </a:pPr>
            <a:r>
              <a:rPr lang="ja" sz="1600" b="1" noProof="0" dirty="0"/>
              <a:t> </a:t>
            </a:r>
            <a:r>
              <a:rPr lang="ja" sz="1600" noProof="0" dirty="0"/>
              <a:t>Copilot が質問内容を理解できるように、コンテキストを追加します。コンテキストにより、応答の関連性が高まります。</a:t>
            </a:r>
          </a:p>
          <a:p>
            <a:pPr>
              <a:spcAft>
                <a:spcPts val="2000"/>
              </a:spcAft>
            </a:pPr>
            <a:r>
              <a:rPr lang="ja" sz="1600" b="1" noProof="0" dirty="0"/>
              <a:t>Copilot で使用する例をいくつか示してください</a:t>
            </a:r>
            <a:r>
              <a:rPr lang="ja" sz="1600" noProof="0" dirty="0"/>
              <a:t>。これにより、適切なコンテキストで応答を根拠付けることができます。</a:t>
            </a:r>
          </a:p>
          <a:p>
            <a:pPr>
              <a:spcAft>
                <a:spcPts val="2000"/>
              </a:spcAft>
            </a:pPr>
            <a:r>
              <a:rPr lang="ja" sz="1600" noProof="0" dirty="0"/>
              <a:t>応答の書式設定方法を Copilot にお知らせください</a:t>
            </a:r>
            <a:r>
              <a:rPr lang="ja" sz="1600" b="1" noProof="0" dirty="0"/>
              <a:t> 。 </a:t>
            </a:r>
            <a:r>
              <a:rPr lang="ja" sz="1600" noProof="0" dirty="0"/>
              <a:t>これは明確な期待を設定します。</a:t>
            </a:r>
          </a:p>
        </p:txBody>
      </p:sp>
      <p:pic>
        <p:nvPicPr>
          <p:cNvPr id="26" name="Picture 25">
            <a:extLst>
              <a:ext uri="{FF2B5EF4-FFF2-40B4-BE49-F238E27FC236}">
                <a16:creationId xmlns:a16="http://schemas.microsoft.com/office/drawing/2014/main" id="{87610233-8F2C-0C70-4431-DAB2A2195DB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90" name="Rectangle: Rounded Corners 36">
            <a:extLst>
              <a:ext uri="{FF2B5EF4-FFF2-40B4-BE49-F238E27FC236}">
                <a16:creationId xmlns:a16="http://schemas.microsoft.com/office/drawing/2014/main" id="{201D4AF5-0386-D384-C5B1-F538C2CE7307}"/>
              </a:ext>
              <a:ext uri="{C183D7F6-B498-43B3-948B-1728B52AA6E4}">
                <adec:decorative xmlns:adec="http://schemas.microsoft.com/office/drawing/2017/decorative" val="1"/>
              </a:ext>
            </a:extLst>
          </p:cNvPr>
          <p:cNvSpPr>
            <a:spLocks/>
          </p:cNvSpPr>
          <p:nvPr/>
        </p:nvSpPr>
        <p:spPr>
          <a:xfrm rot="16200000">
            <a:off x="4901230" y="2659842"/>
            <a:ext cx="4572864" cy="2741609"/>
          </a:xfrm>
          <a:prstGeom prst="roundRect">
            <a:avLst>
              <a:gd name="adj" fmla="val 4740"/>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dirty="0">
              <a:solidFill>
                <a:srgbClr val="F4364C"/>
              </a:solidFill>
              <a:latin typeface="Segoe UI"/>
              <a:cs typeface="Segoe UI" pitchFamily="34" charset="0"/>
            </a:endParaRPr>
          </a:p>
        </p:txBody>
      </p:sp>
      <p:sp>
        <p:nvSpPr>
          <p:cNvPr id="91" name="Rectangle: Rounded Corners 36">
            <a:extLst>
              <a:ext uri="{FF2B5EF4-FFF2-40B4-BE49-F238E27FC236}">
                <a16:creationId xmlns:a16="http://schemas.microsoft.com/office/drawing/2014/main" id="{A3D6D796-B2AC-07E3-E028-E6D3BEFE3AE5}"/>
              </a:ext>
              <a:ext uri="{C183D7F6-B498-43B3-948B-1728B52AA6E4}">
                <adec:decorative xmlns:adec="http://schemas.microsoft.com/office/drawing/2017/decorative" val="1"/>
              </a:ext>
            </a:extLst>
          </p:cNvPr>
          <p:cNvSpPr>
            <a:spLocks/>
          </p:cNvSpPr>
          <p:nvPr/>
        </p:nvSpPr>
        <p:spPr>
          <a:xfrm rot="16200000">
            <a:off x="7750792" y="2659840"/>
            <a:ext cx="4572864" cy="2741612"/>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kern="0" noProof="0" dirty="0">
              <a:solidFill>
                <a:srgbClr val="000000"/>
              </a:solidFill>
              <a:latin typeface="Segoe UI"/>
              <a:cs typeface="Segoe UI" pitchFamily="34" charset="0"/>
            </a:endParaRPr>
          </a:p>
        </p:txBody>
      </p:sp>
      <p:sp>
        <p:nvSpPr>
          <p:cNvPr id="113" name="Title 46">
            <a:extLst>
              <a:ext uri="{FF2B5EF4-FFF2-40B4-BE49-F238E27FC236}">
                <a16:creationId xmlns:a16="http://schemas.microsoft.com/office/drawing/2014/main" id="{9B0C4159-135E-B9AB-FFA5-21D013417F91}"/>
              </a:ext>
            </a:extLst>
          </p:cNvPr>
          <p:cNvSpPr txBox="1">
            <a:spLocks/>
          </p:cNvSpPr>
          <p:nvPr/>
        </p:nvSpPr>
        <p:spPr>
          <a:xfrm>
            <a:off x="5793054" y="1177109"/>
            <a:ext cx="478536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400" noProof="0" dirty="0"/>
              <a:t>プロンプトの芸術</a:t>
            </a:r>
          </a:p>
        </p:txBody>
      </p:sp>
      <p:grpSp>
        <p:nvGrpSpPr>
          <p:cNvPr id="92" name="Group 91" descr="ゴール">
            <a:extLst>
              <a:ext uri="{FF2B5EF4-FFF2-40B4-BE49-F238E27FC236}">
                <a16:creationId xmlns:a16="http://schemas.microsoft.com/office/drawing/2014/main" id="{C74ABDD1-D41E-023D-71C6-C8D7807399B3}"/>
              </a:ext>
            </a:extLst>
          </p:cNvPr>
          <p:cNvGrpSpPr/>
          <p:nvPr/>
        </p:nvGrpSpPr>
        <p:grpSpPr>
          <a:xfrm>
            <a:off x="6766989" y="2114860"/>
            <a:ext cx="4189522" cy="430887"/>
            <a:chOff x="4250545" y="1817867"/>
            <a:chExt cx="4189522" cy="430887"/>
          </a:xfrm>
        </p:grpSpPr>
        <p:sp>
          <p:nvSpPr>
            <p:cNvPr id="93" name="TextBox 92">
              <a:extLst>
                <a:ext uri="{FF2B5EF4-FFF2-40B4-BE49-F238E27FC236}">
                  <a16:creationId xmlns:a16="http://schemas.microsoft.com/office/drawing/2014/main" id="{CE7BFC2D-7E98-36FA-CCC6-36F52119C2C5}"/>
                </a:ext>
              </a:extLst>
            </p:cNvPr>
            <p:cNvSpPr txBox="1"/>
            <p:nvPr/>
          </p:nvSpPr>
          <p:spPr>
            <a:xfrm>
              <a:off x="4250545" y="1859339"/>
              <a:ext cx="831381" cy="307777"/>
            </a:xfrm>
            <a:prstGeom prst="rect">
              <a:avLst/>
            </a:prstGeom>
            <a:noFill/>
          </p:spPr>
          <p:txBody>
            <a:bodyPr wrap="square" lIns="0" tIns="0" rIns="0" bIns="0" rtlCol="0">
              <a:spAutoFit/>
            </a:bodyPr>
            <a:lstStyle/>
            <a:p>
              <a:pPr algn="ctr" defTabSz="1371600">
                <a:tabLst>
                  <a:tab pos="1371600" algn="l"/>
                </a:tabLst>
                <a:defRPr/>
              </a:pPr>
              <a:r>
                <a:rPr lang="ja" sz="20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ゴール</a:t>
              </a:r>
            </a:p>
          </p:txBody>
        </p:sp>
        <p:sp>
          <p:nvSpPr>
            <p:cNvPr id="94" name="TextBox 93">
              <a:extLst>
                <a:ext uri="{FF2B5EF4-FFF2-40B4-BE49-F238E27FC236}">
                  <a16:creationId xmlns:a16="http://schemas.microsoft.com/office/drawing/2014/main" id="{0361524F-0794-17E7-4CC8-9C5829DEF4A6}"/>
                </a:ext>
              </a:extLst>
            </p:cNvPr>
            <p:cNvSpPr txBox="1"/>
            <p:nvPr/>
          </p:nvSpPr>
          <p:spPr>
            <a:xfrm>
              <a:off x="6811879" y="1817867"/>
              <a:ext cx="1628188"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1400" b="0" i="0" u="none" strike="noStrike" kern="1200" cap="none" spc="0" normalizeH="0" baseline="0" noProof="0" dirty="0">
                  <a:ln>
                    <a:noFill/>
                  </a:ln>
                  <a:solidFill>
                    <a:srgbClr val="000000"/>
                  </a:solidFill>
                  <a:effectLst/>
                  <a:uLnTx/>
                  <a:uFillTx/>
                  <a:latin typeface="Segoe UI Semibold"/>
                  <a:ea typeface="+mn-ea"/>
                  <a:cs typeface="+mn-cs"/>
                </a:rPr>
                <a:t>Copilotに何を望みますか?</a:t>
              </a:r>
            </a:p>
          </p:txBody>
        </p:sp>
      </p:grpSp>
      <p:cxnSp>
        <p:nvCxnSpPr>
          <p:cNvPr id="106" name="Straight Connector 105">
            <a:extLst>
              <a:ext uri="{FF2B5EF4-FFF2-40B4-BE49-F238E27FC236}">
                <a16:creationId xmlns:a16="http://schemas.microsoft.com/office/drawing/2014/main" id="{072EBB3E-1B13-83BB-6CB5-1DBDF9D65608}"/>
              </a:ext>
              <a:ext uri="{C183D7F6-B498-43B3-948B-1728B52AA6E4}">
                <adec:decorative xmlns:adec="http://schemas.microsoft.com/office/drawing/2017/decorative" val="1"/>
              </a:ext>
            </a:extLst>
          </p:cNvPr>
          <p:cNvCxnSpPr>
            <a:cxnSpLocks/>
          </p:cNvCxnSpPr>
          <p:nvPr/>
        </p:nvCxnSpPr>
        <p:spPr>
          <a:xfrm>
            <a:off x="5816857" y="2842233"/>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7" name="Group 96" descr="文脈">
            <a:extLst>
              <a:ext uri="{FF2B5EF4-FFF2-40B4-BE49-F238E27FC236}">
                <a16:creationId xmlns:a16="http://schemas.microsoft.com/office/drawing/2014/main" id="{7CF7B16A-5DDF-6CDB-B0B0-6EF8E895BCAE}"/>
              </a:ext>
            </a:extLst>
          </p:cNvPr>
          <p:cNvGrpSpPr/>
          <p:nvPr/>
        </p:nvGrpSpPr>
        <p:grpSpPr>
          <a:xfrm>
            <a:off x="6555420" y="3234502"/>
            <a:ext cx="4517795" cy="430887"/>
            <a:chOff x="4038976" y="2937509"/>
            <a:chExt cx="4517795" cy="430887"/>
          </a:xfrm>
        </p:grpSpPr>
        <p:sp>
          <p:nvSpPr>
            <p:cNvPr id="98" name="TextBox 97">
              <a:extLst>
                <a:ext uri="{FF2B5EF4-FFF2-40B4-BE49-F238E27FC236}">
                  <a16:creationId xmlns:a16="http://schemas.microsoft.com/office/drawing/2014/main" id="{ABDFAE15-314B-BC86-40CE-79E392AAEB91}"/>
                </a:ext>
              </a:extLst>
            </p:cNvPr>
            <p:cNvSpPr txBox="1"/>
            <p:nvPr/>
          </p:nvSpPr>
          <p:spPr>
            <a:xfrm>
              <a:off x="4038976" y="2986189"/>
              <a:ext cx="1042951" cy="307777"/>
            </a:xfrm>
            <a:prstGeom prst="rect">
              <a:avLst/>
            </a:prstGeom>
            <a:noFill/>
          </p:spPr>
          <p:txBody>
            <a:bodyPr wrap="square" lIns="0" tIns="0" rIns="0" bIns="0" rtlCol="0">
              <a:spAutoFit/>
            </a:bodyPr>
            <a:lstStyle>
              <a:defPPr>
                <a:defRPr lang="en-US"/>
              </a:defPPr>
              <a:lvl1pPr algn="ctr" defTabSz="1371600">
                <a:tabLst>
                  <a:tab pos="1371600" algn="l"/>
                </a:tabLst>
                <a:defRPr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Variable Display Semib" pitchFamily="2" charset="0"/>
                  <a:cs typeface="Segoe UI" panose="020B0502040204020203" pitchFamily="34" charset="0"/>
                </a:defRPr>
              </a:lvl1pPr>
            </a:lstStyle>
            <a:p>
              <a:pPr>
                <a:defRPr/>
              </a:pPr>
              <a:r>
                <a:rPr lang="ja" noProof="0" dirty="0">
                  <a:gradFill flip="none" rotWithShape="1">
                    <a:gsLst>
                      <a:gs pos="0">
                        <a:srgbClr val="B81F00"/>
                      </a:gs>
                      <a:gs pos="32000">
                        <a:srgbClr val="9C1FB7"/>
                      </a:gs>
                      <a:gs pos="68000">
                        <a:srgbClr val="006596"/>
                      </a:gs>
                      <a:gs pos="100000">
                        <a:srgbClr val="31695C"/>
                      </a:gs>
                    </a:gsLst>
                    <a:path path="circle">
                      <a:fillToRect l="100000" t="100000"/>
                    </a:path>
                    <a:tileRect r="-100000" b="-100000"/>
                  </a:gradFill>
                </a:rPr>
                <a:t>文脈</a:t>
              </a:r>
            </a:p>
          </p:txBody>
        </p:sp>
        <p:sp>
          <p:nvSpPr>
            <p:cNvPr id="99" name="TextBox 98">
              <a:extLst>
                <a:ext uri="{FF2B5EF4-FFF2-40B4-BE49-F238E27FC236}">
                  <a16:creationId xmlns:a16="http://schemas.microsoft.com/office/drawing/2014/main" id="{89C0A39B-F95C-9154-7447-CC7E453A3332}"/>
                </a:ext>
              </a:extLst>
            </p:cNvPr>
            <p:cNvSpPr txBox="1"/>
            <p:nvPr/>
          </p:nvSpPr>
          <p:spPr>
            <a:xfrm>
              <a:off x="6811879" y="2937509"/>
              <a:ext cx="1744892"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1400" b="0" i="0" u="none" strike="noStrike" kern="1200" cap="none" spc="0" normalizeH="0" baseline="0" noProof="0" dirty="0">
                  <a:ln>
                    <a:noFill/>
                  </a:ln>
                  <a:solidFill>
                    <a:srgbClr val="000000"/>
                  </a:solidFill>
                  <a:effectLst/>
                  <a:uLnTx/>
                  <a:uFillTx/>
                  <a:latin typeface="Segoe UI Semibold"/>
                  <a:ea typeface="+mn-ea"/>
                  <a:cs typeface="+mn-cs"/>
                </a:rPr>
                <a:t>なぜそれが必要なのか、そして誰が関与しているのか?</a:t>
              </a:r>
            </a:p>
          </p:txBody>
        </p:sp>
      </p:grpSp>
      <p:cxnSp>
        <p:nvCxnSpPr>
          <p:cNvPr id="108" name="Straight Connector 107">
            <a:extLst>
              <a:ext uri="{FF2B5EF4-FFF2-40B4-BE49-F238E27FC236}">
                <a16:creationId xmlns:a16="http://schemas.microsoft.com/office/drawing/2014/main" id="{3B8F8A29-6C6A-A421-48C7-F071FE5BA032}"/>
              </a:ext>
              <a:ext uri="{C183D7F6-B498-43B3-948B-1728B52AA6E4}">
                <adec:decorative xmlns:adec="http://schemas.microsoft.com/office/drawing/2017/decorative" val="1"/>
              </a:ext>
            </a:extLst>
          </p:cNvPr>
          <p:cNvCxnSpPr>
            <a:cxnSpLocks/>
            <a:stCxn id="90" idx="0"/>
            <a:endCxn id="91" idx="2"/>
          </p:cNvCxnSpPr>
          <p:nvPr/>
        </p:nvCxnSpPr>
        <p:spPr>
          <a:xfrm flipV="1">
            <a:off x="5816858" y="4030646"/>
            <a:ext cx="5591172" cy="1"/>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0" name="Group 99" descr="ソース">
            <a:extLst>
              <a:ext uri="{FF2B5EF4-FFF2-40B4-BE49-F238E27FC236}">
                <a16:creationId xmlns:a16="http://schemas.microsoft.com/office/drawing/2014/main" id="{9B4E37FA-7BB9-4557-5323-6FED8111B713}"/>
              </a:ext>
            </a:extLst>
          </p:cNvPr>
          <p:cNvGrpSpPr/>
          <p:nvPr/>
        </p:nvGrpSpPr>
        <p:grpSpPr>
          <a:xfrm>
            <a:off x="6501205" y="4240372"/>
            <a:ext cx="4572010" cy="646331"/>
            <a:chOff x="3984761" y="3943379"/>
            <a:chExt cx="4572010" cy="646331"/>
          </a:xfrm>
        </p:grpSpPr>
        <p:sp>
          <p:nvSpPr>
            <p:cNvPr id="101" name="TextBox 100">
              <a:extLst>
                <a:ext uri="{FF2B5EF4-FFF2-40B4-BE49-F238E27FC236}">
                  <a16:creationId xmlns:a16="http://schemas.microsoft.com/office/drawing/2014/main" id="{AE3B9B61-BFE0-0811-BEB6-D08D32CB5592}"/>
                </a:ext>
              </a:extLst>
            </p:cNvPr>
            <p:cNvSpPr txBox="1"/>
            <p:nvPr/>
          </p:nvSpPr>
          <p:spPr>
            <a:xfrm>
              <a:off x="3984761" y="4109243"/>
              <a:ext cx="1213795" cy="307777"/>
            </a:xfrm>
            <a:prstGeom prst="rect">
              <a:avLst/>
            </a:prstGeom>
            <a:noFill/>
          </p:spPr>
          <p:txBody>
            <a:bodyPr wrap="square" lIns="0" tIns="0" rIns="0" bIns="0" rtlCol="0">
              <a:spAutoFit/>
            </a:bodyPr>
            <a:lstStyle/>
            <a:p>
              <a:pPr marR="0" lvl="0" indent="0" algn="ctr" defTabSz="1371600" fontAlgn="auto">
                <a:lnSpc>
                  <a:spcPct val="100000"/>
                </a:lnSpc>
                <a:spcBef>
                  <a:spcPts val="0"/>
                </a:spcBef>
                <a:spcAft>
                  <a:spcPts val="0"/>
                </a:spcAft>
                <a:buClrTx/>
                <a:buSzTx/>
                <a:buFontTx/>
                <a:buNone/>
                <a:tabLst>
                  <a:tab pos="1371600" algn="l"/>
                </a:tabLst>
                <a:defRPr/>
              </a:pPr>
              <a:r>
                <a:rPr lang="ja" sz="20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出典</a:t>
              </a:r>
            </a:p>
          </p:txBody>
        </p:sp>
        <p:sp>
          <p:nvSpPr>
            <p:cNvPr id="102" name="TextBox 101">
              <a:extLst>
                <a:ext uri="{FF2B5EF4-FFF2-40B4-BE49-F238E27FC236}">
                  <a16:creationId xmlns:a16="http://schemas.microsoft.com/office/drawing/2014/main" id="{0A89F6D2-1680-4B31-79CA-B52E7532D954}"/>
                </a:ext>
              </a:extLst>
            </p:cNvPr>
            <p:cNvSpPr txBox="1"/>
            <p:nvPr/>
          </p:nvSpPr>
          <p:spPr>
            <a:xfrm>
              <a:off x="6811879" y="3943379"/>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1400" b="0" i="0" u="none" strike="noStrike" kern="1200" cap="none" spc="0" normalizeH="0" baseline="0" noProof="0" dirty="0">
                  <a:ln>
                    <a:noFill/>
                  </a:ln>
                  <a:solidFill>
                    <a:srgbClr val="000000"/>
                  </a:solidFill>
                  <a:effectLst/>
                  <a:uLnTx/>
                  <a:uFillTx/>
                  <a:latin typeface="Segoe UI Semibold"/>
                  <a:ea typeface="+mn-ea"/>
                  <a:cs typeface="+mn-cs"/>
                </a:rPr>
                <a:t>Copilot にどのような情報やサンプルを使用させたいですか? </a:t>
              </a:r>
            </a:p>
          </p:txBody>
        </p:sp>
      </p:grpSp>
      <p:cxnSp>
        <p:nvCxnSpPr>
          <p:cNvPr id="107" name="Straight Connector 106">
            <a:extLst>
              <a:ext uri="{FF2B5EF4-FFF2-40B4-BE49-F238E27FC236}">
                <a16:creationId xmlns:a16="http://schemas.microsoft.com/office/drawing/2014/main" id="{23A5B652-4F95-594D-BB9B-A9FCC616223C}"/>
              </a:ext>
              <a:ext uri="{C183D7F6-B498-43B3-948B-1728B52AA6E4}">
                <adec:decorative xmlns:adec="http://schemas.microsoft.com/office/drawing/2017/decorative" val="1"/>
              </a:ext>
            </a:extLst>
          </p:cNvPr>
          <p:cNvCxnSpPr>
            <a:cxnSpLocks/>
          </p:cNvCxnSpPr>
          <p:nvPr/>
        </p:nvCxnSpPr>
        <p:spPr>
          <a:xfrm>
            <a:off x="5816857" y="5137438"/>
            <a:ext cx="5591173" cy="0"/>
          </a:xfrm>
          <a:prstGeom prst="line">
            <a:avLst/>
          </a:prstGeom>
          <a:ln w="101600">
            <a:solidFill>
              <a:schemeClr val="bg1">
                <a:alpha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 name="Group 102" descr="期待">
            <a:extLst>
              <a:ext uri="{FF2B5EF4-FFF2-40B4-BE49-F238E27FC236}">
                <a16:creationId xmlns:a16="http://schemas.microsoft.com/office/drawing/2014/main" id="{BBD284BF-1A89-CD1A-7785-E15183F205A2}"/>
              </a:ext>
            </a:extLst>
          </p:cNvPr>
          <p:cNvGrpSpPr/>
          <p:nvPr/>
        </p:nvGrpSpPr>
        <p:grpSpPr>
          <a:xfrm>
            <a:off x="6292779" y="5431749"/>
            <a:ext cx="4815472" cy="646331"/>
            <a:chOff x="3776335" y="5134756"/>
            <a:chExt cx="4815472" cy="646331"/>
          </a:xfrm>
        </p:grpSpPr>
        <p:sp>
          <p:nvSpPr>
            <p:cNvPr id="104" name="TextBox 103">
              <a:extLst>
                <a:ext uri="{FF2B5EF4-FFF2-40B4-BE49-F238E27FC236}">
                  <a16:creationId xmlns:a16="http://schemas.microsoft.com/office/drawing/2014/main" id="{E9D72FF9-AD8F-39BF-1C56-793979D708ED}"/>
                </a:ext>
              </a:extLst>
            </p:cNvPr>
            <p:cNvSpPr txBox="1"/>
            <p:nvPr/>
          </p:nvSpPr>
          <p:spPr>
            <a:xfrm>
              <a:off x="3776335" y="5232297"/>
              <a:ext cx="1629024" cy="307777"/>
            </a:xfrm>
            <a:prstGeom prst="rect">
              <a:avLst/>
            </a:prstGeom>
            <a:noFill/>
          </p:spPr>
          <p:txBody>
            <a:bodyPr wrap="square" lIns="0" tIns="0" rIns="0" bIns="0" rtlCol="0">
              <a:spAutoFit/>
            </a:bodyPr>
            <a:lstStyle/>
            <a:p>
              <a:pPr algn="ctr" defTabSz="1371600">
                <a:tabLst>
                  <a:tab pos="1371600" algn="l"/>
                </a:tabLst>
                <a:defRPr/>
              </a:pPr>
              <a:r>
                <a:rPr lang="ja" sz="20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期待</a:t>
              </a:r>
            </a:p>
          </p:txBody>
        </p:sp>
        <p:sp>
          <p:nvSpPr>
            <p:cNvPr id="105" name="TextBox 104">
              <a:extLst>
                <a:ext uri="{FF2B5EF4-FFF2-40B4-BE49-F238E27FC236}">
                  <a16:creationId xmlns:a16="http://schemas.microsoft.com/office/drawing/2014/main" id="{ADA1D96C-CE17-C321-5808-F0F330CA1DA8}"/>
                </a:ext>
              </a:extLst>
            </p:cNvPr>
            <p:cNvSpPr txBox="1"/>
            <p:nvPr/>
          </p:nvSpPr>
          <p:spPr>
            <a:xfrm>
              <a:off x="6846915" y="5134756"/>
              <a:ext cx="1744892" cy="64633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1400" b="0" i="0" u="none" strike="noStrike" kern="1200" cap="none" spc="0" normalizeH="0" baseline="0" noProof="0" dirty="0">
                  <a:ln>
                    <a:noFill/>
                  </a:ln>
                  <a:solidFill>
                    <a:srgbClr val="000000"/>
                  </a:solidFill>
                  <a:effectLst/>
                  <a:uLnTx/>
                  <a:uFillTx/>
                  <a:latin typeface="Segoe UI Semibold"/>
                  <a:ea typeface="+mn-ea"/>
                  <a:cs typeface="+mn-cs"/>
                </a:rPr>
                <a:t>Copilotは、お客様のご要望にお応えするために、どのように対応すべきですか?</a:t>
              </a:r>
            </a:p>
          </p:txBody>
        </p:sp>
      </p:grpSp>
      <p:grpSp>
        <p:nvGrpSpPr>
          <p:cNvPr id="109" name="Group 108">
            <a:extLst>
              <a:ext uri="{FF2B5EF4-FFF2-40B4-BE49-F238E27FC236}">
                <a16:creationId xmlns:a16="http://schemas.microsoft.com/office/drawing/2014/main" id="{FD17DD5C-27B6-F8E8-788B-C2E63302AEF0}"/>
              </a:ext>
              <a:ext uri="{C183D7F6-B498-43B3-948B-1728B52AA6E4}">
                <adec:decorative xmlns:adec="http://schemas.microsoft.com/office/drawing/2017/decorative" val="1"/>
              </a:ext>
            </a:extLst>
          </p:cNvPr>
          <p:cNvGrpSpPr/>
          <p:nvPr/>
        </p:nvGrpSpPr>
        <p:grpSpPr>
          <a:xfrm>
            <a:off x="7954659" y="3386025"/>
            <a:ext cx="1265713" cy="1265713"/>
            <a:chOff x="2718483" y="3413607"/>
            <a:chExt cx="1265713" cy="1265713"/>
          </a:xfrm>
        </p:grpSpPr>
        <p:sp>
          <p:nvSpPr>
            <p:cNvPr id="110" name="Oval 109">
              <a:extLst>
                <a:ext uri="{FF2B5EF4-FFF2-40B4-BE49-F238E27FC236}">
                  <a16:creationId xmlns:a16="http://schemas.microsoft.com/office/drawing/2014/main" id="{734D3A1C-D253-391B-06F7-F7DC29133238}"/>
                </a:ext>
              </a:extLst>
            </p:cNvPr>
            <p:cNvSpPr/>
            <p:nvPr/>
          </p:nvSpPr>
          <p:spPr bwMode="auto">
            <a:xfrm>
              <a:off x="2718483" y="3413607"/>
              <a:ext cx="1265713" cy="126571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pic>
          <p:nvPicPr>
            <p:cNvPr id="111" name="!Copilot">
              <a:extLst>
                <a:ext uri="{FF2B5EF4-FFF2-40B4-BE49-F238E27FC236}">
                  <a16:creationId xmlns:a16="http://schemas.microsoft.com/office/drawing/2014/main" id="{18097609-50AF-80F0-BB68-A3918D8BB0A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71823" y="3578223"/>
              <a:ext cx="931035" cy="931034"/>
            </a:xfrm>
            <a:prstGeom prst="rect">
              <a:avLst/>
            </a:prstGeom>
            <a:noFill/>
            <a:ln>
              <a:noFill/>
              <a:headEnd type="none" w="med" len="med"/>
              <a:tailEnd type="none" w="med" len="med"/>
            </a:ln>
            <a:effectLst>
              <a:outerShdw blurRad="50800" dist="38100" dir="2700000" sx="103000" sy="103000" algn="tl" rotWithShape="0">
                <a:prstClr val="black">
                  <a:alpha val="40000"/>
                </a:prstClr>
              </a:outerShdw>
            </a:effectLst>
          </p:spPr>
        </p:pic>
      </p:grpSp>
      <p:pic>
        <p:nvPicPr>
          <p:cNvPr id="36" name="Picture 35">
            <a:extLst>
              <a:ext uri="{FF2B5EF4-FFF2-40B4-BE49-F238E27FC236}">
                <a16:creationId xmlns:a16="http://schemas.microsoft.com/office/drawing/2014/main" id="{2A7613F3-1298-7862-8EE5-289ED0498789}"/>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5400000">
            <a:off x="11095865" y="5842804"/>
            <a:ext cx="1082829" cy="966093"/>
          </a:xfrm>
          <a:prstGeom prst="rect">
            <a:avLst/>
          </a:prstGeom>
        </p:spPr>
      </p:pic>
    </p:spTree>
    <p:extLst>
      <p:ext uri="{BB962C8B-B14F-4D97-AF65-F5344CB8AC3E}">
        <p14:creationId xmlns:p14="http://schemas.microsoft.com/office/powerpoint/2010/main" val="354801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500"/>
                                        <p:tgtEl>
                                          <p:spTgt spid="92"/>
                                        </p:tgtEl>
                                      </p:cBhvr>
                                    </p:animEffect>
                                  </p:childTnLst>
                                </p:cTn>
                              </p:par>
                              <p:par>
                                <p:cTn id="11" presetID="42" presetClass="path" presetSubtype="0" decel="100000" fill="hold" nodeType="withEffect">
                                  <p:stCondLst>
                                    <p:cond delay="100"/>
                                  </p:stCondLst>
                                  <p:childTnLst>
                                    <p:animMotion origin="layout" path="M -2.91667E-6 -4.81481E-6 L -2.91667E-6 0.03542 " pathEditMode="relative" rAng="0" ptsTypes="AA">
                                      <p:cBhvr>
                                        <p:cTn id="12" dur="700" spd="-100000" fill="hold"/>
                                        <p:tgtEl>
                                          <p:spTgt spid="92"/>
                                        </p:tgtEl>
                                        <p:attrNameLst>
                                          <p:attrName>ppt_x</p:attrName>
                                          <p:attrName>ppt_y</p:attrName>
                                        </p:attrNameLst>
                                      </p:cBhvr>
                                      <p:rCtr x="0" y="1759"/>
                                    </p:animMotion>
                                  </p:childTnLst>
                                </p:cTn>
                              </p:par>
                              <p:par>
                                <p:cTn id="13" presetID="10" presetClass="entr" presetSubtype="0" fill="hold" nodeType="withEffect">
                                  <p:stCondLst>
                                    <p:cond delay="25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500"/>
                                        <p:tgtEl>
                                          <p:spTgt spid="97"/>
                                        </p:tgtEl>
                                      </p:cBhvr>
                                    </p:animEffect>
                                  </p:childTnLst>
                                </p:cTn>
                              </p:par>
                              <p:par>
                                <p:cTn id="16" presetID="42" presetClass="path" presetSubtype="0" decel="100000" fill="hold" nodeType="withEffect">
                                  <p:stCondLst>
                                    <p:cond delay="100"/>
                                  </p:stCondLst>
                                  <p:childTnLst>
                                    <p:animMotion origin="layout" path="M 3.33333E-6 7.40741E-7 L 3.33333E-6 0.03542 " pathEditMode="relative" rAng="0" ptsTypes="AA">
                                      <p:cBhvr>
                                        <p:cTn id="17" dur="700" spd="-100000" fill="hold"/>
                                        <p:tgtEl>
                                          <p:spTgt spid="97"/>
                                        </p:tgtEl>
                                        <p:attrNameLst>
                                          <p:attrName>ppt_x</p:attrName>
                                          <p:attrName>ppt_y</p:attrName>
                                        </p:attrNameLst>
                                      </p:cBhvr>
                                      <p:rCtr x="0" y="1759"/>
                                    </p:animMotion>
                                  </p:childTnLst>
                                </p:cTn>
                              </p:par>
                              <p:par>
                                <p:cTn id="18" presetID="10" presetClass="entr" presetSubtype="0" fill="hold" nodeType="withEffect">
                                  <p:stCondLst>
                                    <p:cond delay="500"/>
                                  </p:stCondLst>
                                  <p:childTnLst>
                                    <p:set>
                                      <p:cBhvr>
                                        <p:cTn id="19" dur="1" fill="hold">
                                          <p:stCondLst>
                                            <p:cond delay="0"/>
                                          </p:stCondLst>
                                        </p:cTn>
                                        <p:tgtEl>
                                          <p:spTgt spid="100"/>
                                        </p:tgtEl>
                                        <p:attrNameLst>
                                          <p:attrName>style.visibility</p:attrName>
                                        </p:attrNameLst>
                                      </p:cBhvr>
                                      <p:to>
                                        <p:strVal val="visible"/>
                                      </p:to>
                                    </p:set>
                                    <p:animEffect transition="in" filter="fade">
                                      <p:cBhvr>
                                        <p:cTn id="20" dur="500"/>
                                        <p:tgtEl>
                                          <p:spTgt spid="100"/>
                                        </p:tgtEl>
                                      </p:cBhvr>
                                    </p:animEffect>
                                  </p:childTnLst>
                                </p:cTn>
                              </p:par>
                              <p:par>
                                <p:cTn id="21" presetID="42" presetClass="path" presetSubtype="0" decel="100000" fill="hold" nodeType="withEffect">
                                  <p:stCondLst>
                                    <p:cond delay="100"/>
                                  </p:stCondLst>
                                  <p:childTnLst>
                                    <p:animMotion origin="layout" path="M -3.125E-6 2.22222E-6 L -3.125E-6 0.03541 " pathEditMode="relative" rAng="0" ptsTypes="AA">
                                      <p:cBhvr>
                                        <p:cTn id="22" dur="700" spd="-100000" fill="hold"/>
                                        <p:tgtEl>
                                          <p:spTgt spid="100"/>
                                        </p:tgtEl>
                                        <p:attrNameLst>
                                          <p:attrName>ppt_x</p:attrName>
                                          <p:attrName>ppt_y</p:attrName>
                                        </p:attrNameLst>
                                      </p:cBhvr>
                                      <p:rCtr x="0" y="1759"/>
                                    </p:animMotion>
                                  </p:childTnLst>
                                </p:cTn>
                              </p:par>
                              <p:par>
                                <p:cTn id="23" presetID="10" presetClass="entr" presetSubtype="0" fill="hold" nodeType="withEffect">
                                  <p:stCondLst>
                                    <p:cond delay="750"/>
                                  </p:stCondLst>
                                  <p:childTnLst>
                                    <p:set>
                                      <p:cBhvr>
                                        <p:cTn id="24" dur="1" fill="hold">
                                          <p:stCondLst>
                                            <p:cond delay="0"/>
                                          </p:stCondLst>
                                        </p:cTn>
                                        <p:tgtEl>
                                          <p:spTgt spid="103"/>
                                        </p:tgtEl>
                                        <p:attrNameLst>
                                          <p:attrName>style.visibility</p:attrName>
                                        </p:attrNameLst>
                                      </p:cBhvr>
                                      <p:to>
                                        <p:strVal val="visible"/>
                                      </p:to>
                                    </p:set>
                                    <p:animEffect transition="in" filter="fade">
                                      <p:cBhvr>
                                        <p:cTn id="25" dur="500"/>
                                        <p:tgtEl>
                                          <p:spTgt spid="103"/>
                                        </p:tgtEl>
                                      </p:cBhvr>
                                    </p:animEffect>
                                  </p:childTnLst>
                                </p:cTn>
                              </p:par>
                              <p:par>
                                <p:cTn id="26" presetID="42" presetClass="path" presetSubtype="0" decel="100000" fill="hold" nodeType="withEffect">
                                  <p:stCondLst>
                                    <p:cond delay="100"/>
                                  </p:stCondLst>
                                  <p:childTnLst>
                                    <p:animMotion origin="layout" path="M -1.66667E-6 -3.7037E-7 L -1.66667E-6 0.03542 " pathEditMode="relative" rAng="0" ptsTypes="AA">
                                      <p:cBhvr>
                                        <p:cTn id="27" dur="700" spd="-100000" fill="hold"/>
                                        <p:tgtEl>
                                          <p:spTgt spid="103"/>
                                        </p:tgtEl>
                                        <p:attrNameLst>
                                          <p:attrName>ppt_x</p:attrName>
                                          <p:attrName>ppt_y</p:attrName>
                                        </p:attrNameLst>
                                      </p:cBhvr>
                                      <p:rCtr x="0" y="1759"/>
                                    </p:animMotion>
                                  </p:childTnLst>
                                </p:cTn>
                              </p:par>
                              <p:par>
                                <p:cTn id="28" presetID="10" presetClass="entr" presetSubtype="0" fill="hold" nodeType="withEffect">
                                  <p:stCondLst>
                                    <p:cond delay="1500"/>
                                  </p:stCondLst>
                                  <p:childTnLst>
                                    <p:set>
                                      <p:cBhvr>
                                        <p:cTn id="29" dur="1" fill="hold">
                                          <p:stCondLst>
                                            <p:cond delay="0"/>
                                          </p:stCondLst>
                                        </p:cTn>
                                        <p:tgtEl>
                                          <p:spTgt spid="109"/>
                                        </p:tgtEl>
                                        <p:attrNameLst>
                                          <p:attrName>style.visibility</p:attrName>
                                        </p:attrNameLst>
                                      </p:cBhvr>
                                      <p:to>
                                        <p:strVal val="visible"/>
                                      </p:to>
                                    </p:set>
                                    <p:animEffect transition="in" filter="fade">
                                      <p:cBhvr>
                                        <p:cTn id="30" dur="10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237A8D2E-9990-77BD-1F55-8600999863E7}"/>
              </a:ext>
            </a:extLst>
          </p:cNvPr>
          <p:cNvPicPr>
            <a:picLocks noChangeAspect="1"/>
          </p:cNvPicPr>
          <p:nvPr/>
        </p:nvPicPr>
        <p:blipFill>
          <a:blip r:embed="rId7"/>
          <a:stretch>
            <a:fillRect/>
          </a:stretch>
        </p:blipFill>
        <p:spPr>
          <a:xfrm>
            <a:off x="0" y="-26969"/>
            <a:ext cx="12214807" cy="6884969"/>
          </a:xfrm>
          <a:prstGeom prst="rect">
            <a:avLst/>
          </a:prstGeom>
        </p:spPr>
      </p:pic>
      <p:sp>
        <p:nvSpPr>
          <p:cNvPr id="2" name="タイトル 1">
            <a:extLst>
              <a:ext uri="{FF2B5EF4-FFF2-40B4-BE49-F238E27FC236}">
                <a16:creationId xmlns:a16="http://schemas.microsoft.com/office/drawing/2014/main" id="{004EED67-A1A8-53B6-3B37-B0489E15FC95}"/>
              </a:ext>
            </a:extLst>
          </p:cNvPr>
          <p:cNvSpPr>
            <a:spLocks noGrp="1"/>
          </p:cNvSpPr>
          <p:nvPr>
            <p:ph type="title"/>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E769ACA1-2E4F-3CB7-E369-EE7A322114E6}"/>
              </a:ext>
            </a:extLst>
          </p:cNvPr>
          <p:cNvSpPr>
            <a:spLocks noGrp="1"/>
          </p:cNvSpPr>
          <p:nvPr>
            <p:ph type="body" sz="quarter" idx="12"/>
          </p:nvPr>
        </p:nvSpPr>
        <p:spPr/>
        <p:txBody>
          <a:bodyPr/>
          <a:lstStyle/>
          <a:p>
            <a:endParaRPr kumimoji="1" lang="ja-JP" altLang="en-US"/>
          </a:p>
        </p:txBody>
      </p:sp>
      <p:pic>
        <p:nvPicPr>
          <p:cNvPr id="4" name="msedge_IpLDUkYrHF">
            <a:hlinkClick r:id="" action="ppaction://media"/>
            <a:extLst>
              <a:ext uri="{FF2B5EF4-FFF2-40B4-BE49-F238E27FC236}">
                <a16:creationId xmlns:a16="http://schemas.microsoft.com/office/drawing/2014/main" id="{00326CEC-4143-C0FD-7D9D-B9FE796416FB}"/>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0" y="0"/>
            <a:ext cx="12192000" cy="6858000"/>
          </a:xfrm>
          <a:prstGeom prst="rect">
            <a:avLst/>
          </a:prstGeom>
        </p:spPr>
      </p:pic>
      <p:pic>
        <p:nvPicPr>
          <p:cNvPr id="5" name="msedge_4ZPEF7Eqqg">
            <a:hlinkClick r:id="" action="ppaction://media"/>
            <a:extLst>
              <a:ext uri="{FF2B5EF4-FFF2-40B4-BE49-F238E27FC236}">
                <a16:creationId xmlns:a16="http://schemas.microsoft.com/office/drawing/2014/main" id="{3E102C48-AA56-69CF-70C2-08F7DB8C4A8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22807" y="-13485"/>
            <a:ext cx="12249150" cy="6858000"/>
          </a:xfrm>
          <a:prstGeom prst="rect">
            <a:avLst/>
          </a:prstGeom>
        </p:spPr>
      </p:pic>
      <p:pic>
        <p:nvPicPr>
          <p:cNvPr id="6" name="図 5">
            <a:extLst>
              <a:ext uri="{FF2B5EF4-FFF2-40B4-BE49-F238E27FC236}">
                <a16:creationId xmlns:a16="http://schemas.microsoft.com/office/drawing/2014/main" id="{089C7114-1327-D836-289B-CDA5372BFEB2}"/>
              </a:ext>
            </a:extLst>
          </p:cNvPr>
          <p:cNvPicPr>
            <a:picLocks noChangeAspect="1"/>
          </p:cNvPicPr>
          <p:nvPr/>
        </p:nvPicPr>
        <p:blipFill>
          <a:blip r:embed="rId10"/>
          <a:stretch>
            <a:fillRect/>
          </a:stretch>
        </p:blipFill>
        <p:spPr>
          <a:xfrm>
            <a:off x="189538" y="946547"/>
            <a:ext cx="5985543" cy="4964906"/>
          </a:xfrm>
          <a:prstGeom prst="rect">
            <a:avLst/>
          </a:prstGeom>
          <a:ln>
            <a:solidFill>
              <a:schemeClr val="bg2">
                <a:lumMod val="75000"/>
              </a:schemeClr>
            </a:solidFill>
          </a:ln>
        </p:spPr>
      </p:pic>
      <p:pic>
        <p:nvPicPr>
          <p:cNvPr id="7" name="図 6">
            <a:extLst>
              <a:ext uri="{FF2B5EF4-FFF2-40B4-BE49-F238E27FC236}">
                <a16:creationId xmlns:a16="http://schemas.microsoft.com/office/drawing/2014/main" id="{039979F3-854C-8DF5-15B8-142C46E6B3BC}"/>
              </a:ext>
            </a:extLst>
          </p:cNvPr>
          <p:cNvPicPr>
            <a:picLocks noChangeAspect="1"/>
          </p:cNvPicPr>
          <p:nvPr/>
        </p:nvPicPr>
        <p:blipFill>
          <a:blip r:embed="rId11"/>
          <a:stretch>
            <a:fillRect/>
          </a:stretch>
        </p:blipFill>
        <p:spPr>
          <a:xfrm>
            <a:off x="6197888" y="946547"/>
            <a:ext cx="5930457" cy="4964906"/>
          </a:xfrm>
          <a:prstGeom prst="rect">
            <a:avLst/>
          </a:prstGeom>
          <a:ln>
            <a:solidFill>
              <a:schemeClr val="bg2">
                <a:lumMod val="75000"/>
              </a:schemeClr>
            </a:solidFill>
          </a:ln>
        </p:spPr>
      </p:pic>
    </p:spTree>
    <p:extLst>
      <p:ext uri="{BB962C8B-B14F-4D97-AF65-F5344CB8AC3E}">
        <p14:creationId xmlns:p14="http://schemas.microsoft.com/office/powerpoint/2010/main" val="1749407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9167"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19" fill="hold" display="0">
                  <p:stCondLst>
                    <p:cond delay="indefinite"/>
                  </p:stCondLst>
                </p:cTn>
                <p:tgtEl>
                  <p:spTgt spid="4"/>
                </p:tgtEl>
              </p:cMediaNode>
            </p:video>
            <p:video>
              <p:cMediaNode vol="80000" showWhenStopped="0">
                <p:cTn id="20"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084D-3C3B-CF22-E13D-DDFF57B81CA9}"/>
            </a:ext>
          </a:extLst>
        </p:cNvPr>
        <p:cNvGrpSpPr/>
        <p:nvPr/>
      </p:nvGrpSpPr>
      <p:grpSpPr>
        <a:xfrm>
          <a:off x="0" y="0"/>
          <a:ext cx="0" cy="0"/>
          <a:chOff x="0" y="0"/>
          <a:chExt cx="0" cy="0"/>
        </a:xfrm>
      </p:grpSpPr>
      <p:sp>
        <p:nvSpPr>
          <p:cNvPr id="22" name="Freeform 8">
            <a:extLst>
              <a:ext uri="{FF2B5EF4-FFF2-40B4-BE49-F238E27FC236}">
                <a16:creationId xmlns:a16="http://schemas.microsoft.com/office/drawing/2014/main" id="{20B071BC-943E-2F2B-4979-276C490B83B4}"/>
              </a:ext>
              <a:ext uri="{C183D7F6-B498-43B3-948B-1728B52AA6E4}">
                <adec:decorative xmlns:adec="http://schemas.microsoft.com/office/drawing/2017/decorative" val="1"/>
              </a:ext>
            </a:extLst>
          </p:cNvPr>
          <p:cNvSpPr>
            <a:spLocks/>
          </p:cNvSpPr>
          <p:nvPr/>
        </p:nvSpPr>
        <p:spPr bwMode="auto">
          <a:xfrm>
            <a:off x="460327" y="1662490"/>
            <a:ext cx="11084514" cy="4897798"/>
          </a:xfrm>
          <a:prstGeom prst="roundRect">
            <a:avLst>
              <a:gd name="adj" fmla="val 3050"/>
            </a:avLst>
          </a:prstGeom>
          <a:solidFill>
            <a:schemeClr val="bg1">
              <a:alpha val="51000"/>
            </a:schemeClr>
          </a:solidFill>
          <a:ln w="12700">
            <a:solidFill>
              <a:schemeClr val="bg1"/>
            </a:solidFill>
          </a:ln>
          <a:effectLst>
            <a:outerShdw blurRad="411555" dist="135058" dir="2280005" rotWithShape="0">
              <a:scrgbClr r="0" g="0" b="0">
                <a:alpha val="20000"/>
              </a:scrgbClr>
            </a:outerShdw>
          </a:effectLst>
          <a:extLst>
            <a:ext uri="{53640926-AAD7-44D8-BBD7-CCE9431645EC}">
              <a14:shadowObscured xmlns:a14="http://schemas.microsoft.com/office/drawing/2010/main"/>
            </a:ext>
          </a:ex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Rectangle: Top Corners Rounded 33" descr="7分間のミニインタラクティブエクササイズ用のタイマー。">
            <a:extLst>
              <a:ext uri="{FF2B5EF4-FFF2-40B4-BE49-F238E27FC236}">
                <a16:creationId xmlns:a16="http://schemas.microsoft.com/office/drawing/2014/main" id="{CCBDBE36-B3B6-12D5-62DB-BFD283AA5574}"/>
              </a:ext>
            </a:extLst>
          </p:cNvPr>
          <p:cNvSpPr/>
          <p:nvPr/>
        </p:nvSpPr>
        <p:spPr bwMode="auto">
          <a:xfrm flipV="1">
            <a:off x="10140899" y="0"/>
            <a:ext cx="1403942" cy="1735976"/>
          </a:xfrm>
          <a:prstGeom prst="round2SameRect">
            <a:avLst>
              <a:gd name="adj1" fmla="val 34080"/>
              <a:gd name="adj2" fmla="val 0"/>
            </a:avLst>
          </a:prstGeom>
          <a:solidFill>
            <a:srgbClr val="2A446F"/>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sp>
        <p:nvSpPr>
          <p:cNvPr id="5" name="Title 46">
            <a:extLst>
              <a:ext uri="{FF2B5EF4-FFF2-40B4-BE49-F238E27FC236}">
                <a16:creationId xmlns:a16="http://schemas.microsoft.com/office/drawing/2014/main" id="{3214CAD0-FA25-6361-6399-40B83A163AA1}"/>
              </a:ext>
            </a:extLst>
          </p:cNvPr>
          <p:cNvSpPr>
            <a:spLocks noGrp="1"/>
          </p:cNvSpPr>
          <p:nvPr>
            <p:ph type="title"/>
          </p:nvPr>
        </p:nvSpPr>
        <p:spPr>
          <a:xfrm>
            <a:off x="586740" y="479785"/>
            <a:ext cx="11018520" cy="443198"/>
          </a:xfrm>
        </p:spPr>
        <p:txBody>
          <a:bodyPr/>
          <a:lstStyle/>
          <a:p>
            <a:r>
              <a:rPr lang="ja" sz="3200" noProof="0" dirty="0"/>
              <a:t>ミニインタラクティブエクササイズ</a:t>
            </a:r>
          </a:p>
        </p:txBody>
      </p:sp>
      <p:sp>
        <p:nvSpPr>
          <p:cNvPr id="7" name="TextBox 6">
            <a:extLst>
              <a:ext uri="{FF2B5EF4-FFF2-40B4-BE49-F238E27FC236}">
                <a16:creationId xmlns:a16="http://schemas.microsoft.com/office/drawing/2014/main" id="{CB41F708-0778-96A8-A750-25A86143FBB4}"/>
              </a:ext>
            </a:extLst>
          </p:cNvPr>
          <p:cNvSpPr txBox="1"/>
          <p:nvPr/>
        </p:nvSpPr>
        <p:spPr>
          <a:xfrm>
            <a:off x="504654" y="902435"/>
            <a:ext cx="11100606" cy="584775"/>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AI Kickstarterのプロンプトをテストする</a:t>
            </a:r>
          </a:p>
        </p:txBody>
      </p:sp>
      <p:sp>
        <p:nvSpPr>
          <p:cNvPr id="24" name="TextBox 23">
            <a:extLst>
              <a:ext uri="{FF2B5EF4-FFF2-40B4-BE49-F238E27FC236}">
                <a16:creationId xmlns:a16="http://schemas.microsoft.com/office/drawing/2014/main" id="{71684C8D-D69E-7852-A4E4-CC13647AEC73}"/>
              </a:ext>
            </a:extLst>
          </p:cNvPr>
          <p:cNvSpPr txBox="1"/>
          <p:nvPr/>
        </p:nvSpPr>
        <p:spPr>
          <a:xfrm>
            <a:off x="663327" y="1806045"/>
            <a:ext cx="6229697" cy="369332"/>
          </a:xfrm>
          <a:prstGeom prst="rect">
            <a:avLst/>
          </a:prstGeom>
          <a:noFill/>
        </p:spPr>
        <p:txBody>
          <a:bodyPr wrap="square" lIns="0" tIns="0" rIns="0" bIns="0" rtlCol="0">
            <a:spAutoFit/>
          </a:bodyPr>
          <a:lstStyle/>
          <a:p>
            <a:pPr defTabSz="1371600">
              <a:tabLst>
                <a:tab pos="1371600" algn="l"/>
              </a:tabLst>
              <a:defRPr/>
            </a:pPr>
            <a:r>
              <a:rPr lang="ja" sz="2400" b="1" noProof="0" dirty="0">
                <a:ln w="3175">
                  <a:noFill/>
                </a:ln>
                <a:latin typeface="+mj-lt"/>
                <a:cs typeface="Segoe UI" panose="020B0502040204020203" pitchFamily="34" charset="0"/>
              </a:rPr>
              <a:t>指示</a:t>
            </a:r>
          </a:p>
        </p:txBody>
      </p:sp>
      <p:pic>
        <p:nvPicPr>
          <p:cNvPr id="30" name="Graphic 29" descr="ストップウォッチ 75% アウトライン">
            <a:extLst>
              <a:ext uri="{FF2B5EF4-FFF2-40B4-BE49-F238E27FC236}">
                <a16:creationId xmlns:a16="http://schemas.microsoft.com/office/drawing/2014/main" id="{037B3CF1-28C3-2AC8-1210-4CFE5389F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05222" y="172756"/>
            <a:ext cx="914400" cy="914400"/>
          </a:xfrm>
          <a:prstGeom prst="rect">
            <a:avLst/>
          </a:prstGeom>
        </p:spPr>
      </p:pic>
      <p:sp>
        <p:nvSpPr>
          <p:cNvPr id="32" name="TextBox 31">
            <a:extLst>
              <a:ext uri="{FF2B5EF4-FFF2-40B4-BE49-F238E27FC236}">
                <a16:creationId xmlns:a16="http://schemas.microsoft.com/office/drawing/2014/main" id="{9411BAD1-989D-6D5B-C05B-AB2FD11D1F1E}"/>
              </a:ext>
            </a:extLst>
          </p:cNvPr>
          <p:cNvSpPr txBox="1"/>
          <p:nvPr/>
        </p:nvSpPr>
        <p:spPr>
          <a:xfrm>
            <a:off x="10332930" y="1050416"/>
            <a:ext cx="1674420" cy="276999"/>
          </a:xfrm>
          <a:prstGeom prst="rect">
            <a:avLst/>
          </a:prstGeom>
          <a:noFill/>
        </p:spPr>
        <p:txBody>
          <a:bodyPr wrap="square" lIns="0" tIns="0" rIns="0" bIns="0" rtlCol="0">
            <a:spAutoFit/>
          </a:bodyPr>
          <a:lstStyle/>
          <a:p>
            <a:pPr defTabSz="1371600">
              <a:tabLst>
                <a:tab pos="1371600" algn="l"/>
              </a:tabLst>
              <a:defRPr/>
            </a:pPr>
            <a:r>
              <a:rPr lang="ja" sz="1800" b="1" noProof="0" dirty="0">
                <a:ln w="3175">
                  <a:noFill/>
                </a:ln>
                <a:solidFill>
                  <a:schemeClr val="bg1"/>
                </a:solidFill>
                <a:latin typeface="+mj-lt"/>
                <a:cs typeface="Segoe UI" panose="020B0502040204020203" pitchFamily="34" charset="0"/>
              </a:rPr>
              <a:t>7分間</a:t>
            </a:r>
          </a:p>
        </p:txBody>
      </p:sp>
      <p:grpSp>
        <p:nvGrpSpPr>
          <p:cNvPr id="8" name="Group 7" descr="Microsoft Copilot を使用した AI Kickstarter タスクのプロンプトをテストおよび改善する手順を含む 7 分間の &quot;ミニ対話型演習&quot; の手順。">
            <a:extLst>
              <a:ext uri="{FF2B5EF4-FFF2-40B4-BE49-F238E27FC236}">
                <a16:creationId xmlns:a16="http://schemas.microsoft.com/office/drawing/2014/main" id="{66175E32-C412-D793-045F-EE90558826E5}"/>
              </a:ext>
            </a:extLst>
          </p:cNvPr>
          <p:cNvGrpSpPr/>
          <p:nvPr/>
        </p:nvGrpSpPr>
        <p:grpSpPr>
          <a:xfrm>
            <a:off x="900404" y="2360217"/>
            <a:ext cx="9899723" cy="3910276"/>
            <a:chOff x="892319" y="2452303"/>
            <a:chExt cx="11132199" cy="4186794"/>
          </a:xfrm>
        </p:grpSpPr>
        <p:grpSp>
          <p:nvGrpSpPr>
            <p:cNvPr id="19" name="Group 18">
              <a:extLst>
                <a:ext uri="{FF2B5EF4-FFF2-40B4-BE49-F238E27FC236}">
                  <a16:creationId xmlns:a16="http://schemas.microsoft.com/office/drawing/2014/main" id="{F970F197-5655-3B74-AAF4-3EA51D618F7D}"/>
                </a:ext>
              </a:extLst>
            </p:cNvPr>
            <p:cNvGrpSpPr/>
            <p:nvPr/>
          </p:nvGrpSpPr>
          <p:grpSpPr>
            <a:xfrm>
              <a:off x="892319" y="2452303"/>
              <a:ext cx="11132195" cy="2810336"/>
              <a:chOff x="586740" y="2724949"/>
              <a:chExt cx="9820709" cy="3239139"/>
            </a:xfrm>
          </p:grpSpPr>
          <p:grpSp>
            <p:nvGrpSpPr>
              <p:cNvPr id="12" name="Group 11">
                <a:extLst>
                  <a:ext uri="{FF2B5EF4-FFF2-40B4-BE49-F238E27FC236}">
                    <a16:creationId xmlns:a16="http://schemas.microsoft.com/office/drawing/2014/main" id="{182142E6-CB88-F160-D587-79FA7FEC7A83}"/>
                  </a:ext>
                </a:extLst>
              </p:cNvPr>
              <p:cNvGrpSpPr/>
              <p:nvPr/>
            </p:nvGrpSpPr>
            <p:grpSpPr>
              <a:xfrm>
                <a:off x="586740" y="2724949"/>
                <a:ext cx="9666181" cy="385757"/>
                <a:chOff x="586740" y="2724949"/>
                <a:chExt cx="9666181" cy="385757"/>
              </a:xfrm>
            </p:grpSpPr>
            <p:sp>
              <p:nvSpPr>
                <p:cNvPr id="6" name="TextBox 5">
                  <a:extLst>
                    <a:ext uri="{FF2B5EF4-FFF2-40B4-BE49-F238E27FC236}">
                      <a16:creationId xmlns:a16="http://schemas.microsoft.com/office/drawing/2014/main" id="{D010C8D8-C866-496E-726C-3ACEA1231B25}"/>
                    </a:ext>
                  </a:extLst>
                </p:cNvPr>
                <p:cNvSpPr txBox="1"/>
                <p:nvPr/>
              </p:nvSpPr>
              <p:spPr>
                <a:xfrm>
                  <a:off x="1700176" y="2755969"/>
                  <a:ext cx="8552745" cy="354737"/>
                </a:xfrm>
                <a:prstGeom prst="rect">
                  <a:avLst/>
                </a:prstGeom>
                <a:noFill/>
              </p:spPr>
              <p:txBody>
                <a:bodyPr wrap="square" lIns="0" tIns="0" rIns="0" bIns="0" rtlCol="0">
                  <a:spAutoFit/>
                </a:bodyPr>
                <a:lstStyle/>
                <a:p>
                  <a:pPr defTabSz="1371600">
                    <a:tabLst>
                      <a:tab pos="1371600" algn="l"/>
                    </a:tabLst>
                    <a:defRPr/>
                  </a:pPr>
                  <a:r>
                    <a:rPr lang="ja" sz="1800" noProof="0" dirty="0">
                      <a:ln w="3175">
                        <a:noFill/>
                      </a:ln>
                      <a:cs typeface="Segoe UI" panose="020B0502040204020203" pitchFamily="34" charset="0"/>
                    </a:rPr>
                    <a:t>Microsoft Copilot を開く: </a:t>
                  </a:r>
                  <a:r>
                    <a:rPr lang="ja" sz="1800" noProof="0" dirty="0">
                      <a:ln w="3175">
                        <a:noFill/>
                      </a:ln>
                      <a:cs typeface="Segoe UI" panose="020B0502040204020203" pitchFamily="34" charset="0"/>
                      <a:hlinkClick r:id="rId5"/>
                    </a:rPr>
                    <a:t>https://copilot.microsoft.com/</a:t>
                  </a:r>
                  <a:r>
                    <a:rPr lang="ja" sz="1800" noProof="0" dirty="0">
                      <a:ln w="3175">
                        <a:noFill/>
                      </a:ln>
                      <a:cs typeface="Segoe UI" panose="020B0502040204020203" pitchFamily="34" charset="0"/>
                    </a:rPr>
                    <a:t> </a:t>
                  </a:r>
                </a:p>
              </p:txBody>
            </p:sp>
            <p:sp>
              <p:nvSpPr>
                <p:cNvPr id="11" name="TextBox 10">
                  <a:extLst>
                    <a:ext uri="{FF2B5EF4-FFF2-40B4-BE49-F238E27FC236}">
                      <a16:creationId xmlns:a16="http://schemas.microsoft.com/office/drawing/2014/main" id="{C2CD521E-BADC-F4AE-12C0-4F629576720B}"/>
                    </a:ext>
                  </a:extLst>
                </p:cNvPr>
                <p:cNvSpPr txBox="1"/>
                <p:nvPr/>
              </p:nvSpPr>
              <p:spPr>
                <a:xfrm>
                  <a:off x="586740" y="2724949"/>
                  <a:ext cx="1187940" cy="354738"/>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1</a:t>
                  </a:r>
                </a:p>
              </p:txBody>
            </p:sp>
          </p:grpSp>
          <p:grpSp>
            <p:nvGrpSpPr>
              <p:cNvPr id="13" name="Group 12">
                <a:extLst>
                  <a:ext uri="{FF2B5EF4-FFF2-40B4-BE49-F238E27FC236}">
                    <a16:creationId xmlns:a16="http://schemas.microsoft.com/office/drawing/2014/main" id="{257388D5-1629-987A-3C55-C65F5CAC7A16}"/>
                  </a:ext>
                </a:extLst>
              </p:cNvPr>
              <p:cNvGrpSpPr/>
              <p:nvPr/>
            </p:nvGrpSpPr>
            <p:grpSpPr>
              <a:xfrm>
                <a:off x="586740" y="3571315"/>
                <a:ext cx="9166746" cy="714162"/>
                <a:chOff x="586740" y="2419409"/>
                <a:chExt cx="9166746" cy="714162"/>
              </a:xfrm>
            </p:grpSpPr>
            <p:sp>
              <p:nvSpPr>
                <p:cNvPr id="14" name="TextBox 13">
                  <a:extLst>
                    <a:ext uri="{FF2B5EF4-FFF2-40B4-BE49-F238E27FC236}">
                      <a16:creationId xmlns:a16="http://schemas.microsoft.com/office/drawing/2014/main" id="{CAF2AB81-D722-947F-EF1F-5BABD0225B55}"/>
                    </a:ext>
                  </a:extLst>
                </p:cNvPr>
                <p:cNvSpPr txBox="1"/>
                <p:nvPr/>
              </p:nvSpPr>
              <p:spPr>
                <a:xfrm>
                  <a:off x="1700175" y="2449890"/>
                  <a:ext cx="8053311" cy="683681"/>
                </a:xfrm>
                <a:prstGeom prst="rect">
                  <a:avLst/>
                </a:prstGeom>
                <a:noFill/>
              </p:spPr>
              <p:txBody>
                <a:bodyPr wrap="square" lIns="0" tIns="0" rIns="0" bIns="0" rtlCol="0">
                  <a:spAutoFit/>
                </a:bodyPr>
                <a:lstStyle/>
                <a:p>
                  <a:pPr defTabSz="1371600">
                    <a:tabLst>
                      <a:tab pos="1371600" algn="l"/>
                    </a:tabLst>
                    <a:defRPr/>
                  </a:pPr>
                  <a:r>
                    <a:rPr lang="ja" sz="1800" noProof="0" dirty="0">
                      <a:ln w="3175">
                        <a:noFill/>
                      </a:ln>
                      <a:cs typeface="Segoe UI" panose="020B0502040204020203" pitchFamily="34" charset="0"/>
                    </a:rPr>
                    <a:t>先に特定した</a:t>
                  </a:r>
                  <a:r>
                    <a:rPr lang="ja" sz="1800" b="1" noProof="0" dirty="0">
                      <a:ln w="3175">
                        <a:noFill/>
                      </a:ln>
                      <a:cs typeface="Segoe UI" panose="020B0502040204020203" pitchFamily="34" charset="0"/>
                    </a:rPr>
                    <a:t>AI Kickstarter</a:t>
                  </a:r>
                  <a:r>
                    <a:rPr lang="ja" sz="1800" noProof="0" dirty="0">
                      <a:ln w="3175">
                        <a:noFill/>
                      </a:ln>
                      <a:cs typeface="Segoe UI" panose="020B0502040204020203" pitchFamily="34" charset="0"/>
                    </a:rPr>
                    <a:t>タスクについては、具体性、コンテキスト、望ましい形式など、効果的なプロンプトの主要な要素を考慮して</a:t>
                  </a:r>
                  <a:r>
                    <a:rPr lang="ja" sz="1800" b="1" noProof="0" dirty="0">
                      <a:ln w="3175">
                        <a:noFill/>
                      </a:ln>
                      <a:cs typeface="Segoe UI" panose="020B0502040204020203" pitchFamily="34" charset="0"/>
                    </a:rPr>
                    <a:t>プロンプトを作成します </a:t>
                  </a:r>
                </a:p>
              </p:txBody>
            </p:sp>
            <p:sp>
              <p:nvSpPr>
                <p:cNvPr id="15" name="TextBox 14">
                  <a:extLst>
                    <a:ext uri="{FF2B5EF4-FFF2-40B4-BE49-F238E27FC236}">
                      <a16:creationId xmlns:a16="http://schemas.microsoft.com/office/drawing/2014/main" id="{E08ACDAD-8F3B-45DA-CBD9-23C989B3279A}"/>
                    </a:ext>
                  </a:extLst>
                </p:cNvPr>
                <p:cNvSpPr txBox="1"/>
                <p:nvPr/>
              </p:nvSpPr>
              <p:spPr>
                <a:xfrm>
                  <a:off x="586740" y="2419409"/>
                  <a:ext cx="1187940" cy="354738"/>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2</a:t>
                  </a:r>
                </a:p>
              </p:txBody>
            </p:sp>
          </p:grpSp>
          <p:grpSp>
            <p:nvGrpSpPr>
              <p:cNvPr id="16" name="Group 15">
                <a:extLst>
                  <a:ext uri="{FF2B5EF4-FFF2-40B4-BE49-F238E27FC236}">
                    <a16:creationId xmlns:a16="http://schemas.microsoft.com/office/drawing/2014/main" id="{AD05D55F-2C15-765F-6DFA-87C7306B8C7A}"/>
                  </a:ext>
                </a:extLst>
              </p:cNvPr>
              <p:cNvGrpSpPr/>
              <p:nvPr/>
            </p:nvGrpSpPr>
            <p:grpSpPr>
              <a:xfrm>
                <a:off x="586740" y="4566763"/>
                <a:ext cx="9820709" cy="1397325"/>
                <a:chOff x="586740" y="2209495"/>
                <a:chExt cx="9820709" cy="1397325"/>
              </a:xfrm>
            </p:grpSpPr>
            <p:sp>
              <p:nvSpPr>
                <p:cNvPr id="17" name="TextBox 16">
                  <a:extLst>
                    <a:ext uri="{FF2B5EF4-FFF2-40B4-BE49-F238E27FC236}">
                      <a16:creationId xmlns:a16="http://schemas.microsoft.com/office/drawing/2014/main" id="{E7D762BA-F5E0-C293-A9D1-709B563583FA}"/>
                    </a:ext>
                  </a:extLst>
                </p:cNvPr>
                <p:cNvSpPr txBox="1"/>
                <p:nvPr/>
              </p:nvSpPr>
              <p:spPr>
                <a:xfrm>
                  <a:off x="1700174" y="2239456"/>
                  <a:ext cx="8707275" cy="1367364"/>
                </a:xfrm>
                <a:prstGeom prst="rect">
                  <a:avLst/>
                </a:prstGeom>
                <a:noFill/>
              </p:spPr>
              <p:txBody>
                <a:bodyPr wrap="square" lIns="0" tIns="0" rIns="0" bIns="0" rtlCol="0">
                  <a:spAutoFit/>
                </a:bodyPr>
                <a:lstStyle/>
                <a:p>
                  <a:pPr defTabSz="1371600">
                    <a:tabLst>
                      <a:tab pos="1371600" algn="l"/>
                    </a:tabLst>
                    <a:defRPr/>
                  </a:pPr>
                  <a:r>
                    <a:rPr lang="ja" sz="1800" noProof="0" dirty="0">
                      <a:ln w="3175">
                        <a:noFill/>
                      </a:ln>
                      <a:cs typeface="Segoe UI" panose="020B0502040204020203" pitchFamily="34" charset="0"/>
                    </a:rPr>
                    <a:t>AI によって生成された応答 </a:t>
                  </a:r>
                  <a:r>
                    <a:rPr lang="ja" sz="1800" b="1" noProof="0" dirty="0">
                      <a:ln w="3175">
                        <a:noFill/>
                      </a:ln>
                      <a:cs typeface="Segoe UI" panose="020B0502040204020203" pitchFamily="34" charset="0"/>
                    </a:rPr>
                    <a:t> を評価します。</a:t>
                  </a:r>
                </a:p>
                <a:p>
                  <a:pPr marL="342900" indent="-342900" defTabSz="1371600">
                    <a:buFont typeface="Arial" panose="020B0604020202020204" pitchFamily="34" charset="0"/>
                    <a:buChar char="•"/>
                    <a:tabLst>
                      <a:tab pos="1371600" algn="l"/>
                    </a:tabLst>
                    <a:defRPr/>
                  </a:pPr>
                  <a:r>
                    <a:rPr lang="ja" sz="1800" noProof="0" dirty="0">
                      <a:ln w="3175">
                        <a:noFill/>
                      </a:ln>
                      <a:cs typeface="Segoe UI" panose="020B0502040204020203" pitchFamily="34" charset="0"/>
                    </a:rPr>
                    <a:t>Copilot はプロンプトを正しく理解しましたか?</a:t>
                  </a:r>
                </a:p>
                <a:p>
                  <a:pPr marL="342900" indent="-342900" defTabSz="1371600">
                    <a:buFont typeface="Arial" panose="020B0604020202020204" pitchFamily="34" charset="0"/>
                    <a:buChar char="•"/>
                    <a:tabLst>
                      <a:tab pos="1371600" algn="l"/>
                    </a:tabLst>
                    <a:defRPr/>
                  </a:pPr>
                  <a:r>
                    <a:rPr lang="ja" sz="1800" noProof="0" dirty="0">
                      <a:ln w="3175">
                        <a:noFill/>
                      </a:ln>
                      <a:cs typeface="Segoe UI" panose="020B0502040204020203" pitchFamily="34" charset="0"/>
                    </a:rPr>
                    <a:t>その回答は、あなたのニーズに関連し、有用ですか?</a:t>
                  </a:r>
                </a:p>
                <a:p>
                  <a:pPr marL="342900" indent="-342900" defTabSz="1371600">
                    <a:buFont typeface="Arial" panose="020B0604020202020204" pitchFamily="34" charset="0"/>
                    <a:buChar char="•"/>
                    <a:tabLst>
                      <a:tab pos="1371600" algn="l"/>
                    </a:tabLst>
                    <a:defRPr/>
                  </a:pPr>
                  <a:r>
                    <a:rPr lang="ja" sz="1800" noProof="0" dirty="0">
                      <a:ln w="3175">
                        <a:noFill/>
                      </a:ln>
                      <a:cs typeface="Segoe UI" panose="020B0502040204020203" pitchFamily="34" charset="0"/>
                    </a:rPr>
                    <a:t>応答を改善するために、プロンプトをどのように調整できますか?</a:t>
                  </a:r>
                </a:p>
              </p:txBody>
            </p:sp>
            <p:sp>
              <p:nvSpPr>
                <p:cNvPr id="18" name="TextBox 17">
                  <a:extLst>
                    <a:ext uri="{FF2B5EF4-FFF2-40B4-BE49-F238E27FC236}">
                      <a16:creationId xmlns:a16="http://schemas.microsoft.com/office/drawing/2014/main" id="{3D909515-5D61-08E1-7376-2A59C753D2D4}"/>
                    </a:ext>
                  </a:extLst>
                </p:cNvPr>
                <p:cNvSpPr txBox="1"/>
                <p:nvPr/>
              </p:nvSpPr>
              <p:spPr>
                <a:xfrm>
                  <a:off x="586740" y="2209495"/>
                  <a:ext cx="1187939" cy="354738"/>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3</a:t>
                  </a:r>
                </a:p>
              </p:txBody>
            </p:sp>
          </p:grpSp>
        </p:grpSp>
        <p:grpSp>
          <p:nvGrpSpPr>
            <p:cNvPr id="26" name="Group 25">
              <a:extLst>
                <a:ext uri="{FF2B5EF4-FFF2-40B4-BE49-F238E27FC236}">
                  <a16:creationId xmlns:a16="http://schemas.microsoft.com/office/drawing/2014/main" id="{E17F1B08-DC3A-9FDA-B505-7C32EA503A0B}"/>
                </a:ext>
                <a:ext uri="{C183D7F6-B498-43B3-948B-1728B52AA6E4}">
                  <adec:decorative xmlns:adec="http://schemas.microsoft.com/office/drawing/2017/decorative" val="1"/>
                </a:ext>
              </a:extLst>
            </p:cNvPr>
            <p:cNvGrpSpPr/>
            <p:nvPr/>
          </p:nvGrpSpPr>
          <p:grpSpPr>
            <a:xfrm>
              <a:off x="892319" y="3028071"/>
              <a:ext cx="11132194" cy="2358143"/>
              <a:chOff x="706172" y="3003251"/>
              <a:chExt cx="13349284" cy="2762668"/>
            </a:xfrm>
          </p:grpSpPr>
          <p:cxnSp>
            <p:nvCxnSpPr>
              <p:cNvPr id="27" name="Straight Connector 26">
                <a:extLst>
                  <a:ext uri="{FF2B5EF4-FFF2-40B4-BE49-F238E27FC236}">
                    <a16:creationId xmlns:a16="http://schemas.microsoft.com/office/drawing/2014/main" id="{8ED69A07-4BD8-74BC-DCC4-8F28F21FEDB0}"/>
                  </a:ext>
                  <a:ext uri="{C183D7F6-B498-43B3-948B-1728B52AA6E4}">
                    <adec:decorative xmlns:adec="http://schemas.microsoft.com/office/drawing/2017/decorative" val="1"/>
                  </a:ext>
                </a:extLst>
              </p:cNvPr>
              <p:cNvCxnSpPr>
                <a:cxnSpLocks/>
              </p:cNvCxnSpPr>
              <p:nvPr/>
            </p:nvCxnSpPr>
            <p:spPr>
              <a:xfrm flipH="1">
                <a:off x="706173" y="3003251"/>
                <a:ext cx="12956989"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CFB5ED2-2CBD-03C0-55D8-78970EDBB79B}"/>
                  </a:ext>
                  <a:ext uri="{C183D7F6-B498-43B3-948B-1728B52AA6E4}">
                    <adec:decorative xmlns:adec="http://schemas.microsoft.com/office/drawing/2017/decorative" val="1"/>
                  </a:ext>
                </a:extLst>
              </p:cNvPr>
              <p:cNvCxnSpPr>
                <a:cxnSpLocks/>
              </p:cNvCxnSpPr>
              <p:nvPr/>
            </p:nvCxnSpPr>
            <p:spPr>
              <a:xfrm flipH="1">
                <a:off x="706172" y="4087364"/>
                <a:ext cx="13349284"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3BF8C0C-C59B-212F-E0CC-3D3B85C09367}"/>
                  </a:ext>
                  <a:ext uri="{C183D7F6-B498-43B3-948B-1728B52AA6E4}">
                    <adec:decorative xmlns:adec="http://schemas.microsoft.com/office/drawing/2017/decorative" val="1"/>
                  </a:ext>
                </a:extLst>
              </p:cNvPr>
              <p:cNvCxnSpPr>
                <a:cxnSpLocks/>
              </p:cNvCxnSpPr>
              <p:nvPr/>
            </p:nvCxnSpPr>
            <p:spPr>
              <a:xfrm flipH="1">
                <a:off x="706172" y="5765919"/>
                <a:ext cx="12956990" cy="0"/>
              </a:xfrm>
              <a:prstGeom prst="line">
                <a:avLst/>
              </a:prstGeom>
              <a:ln w="190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F2AF21EC-F201-5888-22E1-2A18D34584D0}"/>
                </a:ext>
              </a:extLst>
            </p:cNvPr>
            <p:cNvSpPr txBox="1"/>
            <p:nvPr/>
          </p:nvSpPr>
          <p:spPr>
            <a:xfrm>
              <a:off x="2154444" y="5568088"/>
              <a:ext cx="9870074" cy="1071009"/>
            </a:xfrm>
            <a:prstGeom prst="rect">
              <a:avLst/>
            </a:prstGeom>
            <a:noFill/>
          </p:spPr>
          <p:txBody>
            <a:bodyPr wrap="square" lIns="0" tIns="0" rIns="0" bIns="0" rtlCol="0">
              <a:spAutoFit/>
            </a:bodyPr>
            <a:lstStyle/>
            <a:p>
              <a:pPr defTabSz="1371600">
                <a:tabLst>
                  <a:tab pos="1371600" algn="l"/>
                </a:tabLst>
                <a:defRPr/>
              </a:pPr>
              <a:r>
                <a:rPr lang="ja" sz="1800" noProof="0" dirty="0">
                  <a:ln w="3175">
                    <a:noFill/>
                  </a:ln>
                  <a:cs typeface="Segoe UI" panose="020B0502040204020203" pitchFamily="34" charset="0"/>
                </a:rPr>
                <a:t>Copilot へのフィードバックによって出力品質が向上するかどうかをテストします</a:t>
              </a:r>
            </a:p>
            <a:p>
              <a:pPr marL="342900" indent="-342900" defTabSz="1371600">
                <a:buFont typeface="Arial" panose="020B0604020202020204" pitchFamily="34" charset="0"/>
                <a:buChar char="•"/>
                <a:tabLst>
                  <a:tab pos="1371600" algn="l"/>
                </a:tabLst>
                <a:defRPr/>
              </a:pPr>
              <a:r>
                <a:rPr lang="ja" sz="1800" noProof="0" dirty="0">
                  <a:ln w="3175">
                    <a:noFill/>
                  </a:ln>
                  <a:cs typeface="Segoe UI" panose="020B0502040204020203" pitchFamily="34" charset="0"/>
                </a:rPr>
                <a:t>より良い結果を得るためにプロンプトを改善するために</a:t>
              </a:r>
              <a:r>
                <a:rPr lang="ja" sz="1800" b="1" noProof="0" dirty="0">
                  <a:ln w="3175">
                    <a:noFill/>
                  </a:ln>
                  <a:cs typeface="Segoe UI" panose="020B0502040204020203" pitchFamily="34" charset="0"/>
                </a:rPr>
                <a:t>、あなたの「なるほど」と思った瞬間</a:t>
              </a:r>
              <a:r>
                <a:rPr lang="ja" sz="1800" noProof="0" dirty="0">
                  <a:ln w="3175">
                    <a:noFill/>
                  </a:ln>
                  <a:cs typeface="Segoe UI" panose="020B0502040204020203" pitchFamily="34" charset="0"/>
                </a:rPr>
                <a:t>は何でしたか?</a:t>
              </a:r>
            </a:p>
            <a:p>
              <a:pPr defTabSz="1371600">
                <a:tabLst>
                  <a:tab pos="1371600" algn="l"/>
                </a:tabLst>
                <a:defRPr/>
              </a:pPr>
              <a:endParaRPr lang="en-US" sz="1050" b="1" noProof="0" dirty="0">
                <a:ln w="3175">
                  <a:noFill/>
                </a:ln>
                <a:cs typeface="Segoe UI" panose="020B0502040204020203" pitchFamily="34" charset="0"/>
              </a:endParaRPr>
            </a:p>
            <a:p>
              <a:pPr defTabSz="1371600">
                <a:tabLst>
                  <a:tab pos="1371600" algn="l"/>
                </a:tabLst>
                <a:defRPr/>
              </a:pPr>
              <a:r>
                <a:rPr lang="ja" sz="1800" b="1" noProof="0" dirty="0">
                  <a:ln w="3175">
                    <a:noFill/>
                  </a:ln>
                  <a:cs typeface="Segoe UI" panose="020B0502040204020203" pitchFamily="34" charset="0"/>
                </a:rPr>
                <a:t>あなたの最大の収穫を仲間と共有しましょう!</a:t>
              </a:r>
            </a:p>
          </p:txBody>
        </p:sp>
        <p:sp>
          <p:nvSpPr>
            <p:cNvPr id="4" name="TextBox 3">
              <a:extLst>
                <a:ext uri="{FF2B5EF4-FFF2-40B4-BE49-F238E27FC236}">
                  <a16:creationId xmlns:a16="http://schemas.microsoft.com/office/drawing/2014/main" id="{00AE0D1D-47A1-4041-4F30-F6BD9B1BE863}"/>
                </a:ext>
              </a:extLst>
            </p:cNvPr>
            <p:cNvSpPr txBox="1"/>
            <p:nvPr/>
          </p:nvSpPr>
          <p:spPr>
            <a:xfrm>
              <a:off x="892319" y="5568088"/>
              <a:ext cx="1346579" cy="307777"/>
            </a:xfrm>
            <a:prstGeom prst="rect">
              <a:avLst/>
            </a:prstGeom>
            <a:noFill/>
          </p:spPr>
          <p:txBody>
            <a:bodyPr wrap="square" lIns="0" tIns="0" rIns="0" bIns="0" rtlCol="0">
              <a:spAutoFit/>
            </a:bodyPr>
            <a:lstStyle/>
            <a:p>
              <a:pPr defTabSz="1371600">
                <a:tabLst>
                  <a:tab pos="1371600" algn="l"/>
                </a:tabLst>
                <a:defRPr/>
              </a:pPr>
              <a:r>
                <a:rPr lang="ja" sz="2000" b="1" noProof="0" dirty="0">
                  <a:ln w="3175">
                    <a:noFill/>
                  </a:ln>
                  <a:cs typeface="Segoe UI" panose="020B0502040204020203" pitchFamily="34" charset="0"/>
                </a:rPr>
                <a:t>ステップ 4</a:t>
              </a:r>
            </a:p>
          </p:txBody>
        </p:sp>
      </p:grpSp>
    </p:spTree>
    <p:extLst>
      <p:ext uri="{BB962C8B-B14F-4D97-AF65-F5344CB8AC3E}">
        <p14:creationId xmlns:p14="http://schemas.microsoft.com/office/powerpoint/2010/main" val="2854408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xmlns:adec="http://schemas.microsoft.com/office/drawing/2017/decorative" xmlns:a14="http://schemas.microsoft.com/office/drawing/2010/main" xmlns:asvg="http://schemas.microsoft.com/office/drawing/2016/SVG/main">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07129-A0C8-516C-2AB8-74550FFF3D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7EF495-709F-DBA7-C15A-13A0BED9A86A}"/>
              </a:ext>
            </a:extLst>
          </p:cNvPr>
          <p:cNvSpPr>
            <a:spLocks noGrp="1"/>
          </p:cNvSpPr>
          <p:nvPr>
            <p:ph type="title"/>
          </p:nvPr>
        </p:nvSpPr>
        <p:spPr>
          <a:xfrm>
            <a:off x="585215" y="2423825"/>
            <a:ext cx="9637307" cy="1107996"/>
          </a:xfrm>
        </p:spPr>
        <p:txBody>
          <a:bodyPr/>
          <a:lstStyle/>
          <a:p>
            <a:r>
              <a:rPr lang="ja" noProof="0" dirty="0"/>
              <a:t>5:小さくて簡単なアクションを計画する: </a:t>
            </a:r>
            <a:br>
              <a:rPr lang="en-US" noProof="0" dirty="0"/>
            </a:br>
            <a:r>
              <a:rPr lang="ja" noProof="0" dirty="0"/>
              <a:t>クイックウィンでよりスマートに働く</a:t>
            </a:r>
          </a:p>
        </p:txBody>
      </p:sp>
      <p:sp>
        <p:nvSpPr>
          <p:cNvPr id="5" name="Text Placeholder 4">
            <a:extLst>
              <a:ext uri="{FF2B5EF4-FFF2-40B4-BE49-F238E27FC236}">
                <a16:creationId xmlns:a16="http://schemas.microsoft.com/office/drawing/2014/main" id="{CA91087A-47CC-9C39-976B-538F515D2B17}"/>
              </a:ext>
            </a:extLst>
          </p:cNvPr>
          <p:cNvSpPr>
            <a:spLocks noGrp="1"/>
          </p:cNvSpPr>
          <p:nvPr>
            <p:ph type="body" sz="quarter" idx="12"/>
          </p:nvPr>
        </p:nvSpPr>
        <p:spPr>
          <a:xfrm>
            <a:off x="585216" y="3751542"/>
            <a:ext cx="6217920" cy="307777"/>
          </a:xfrm>
        </p:spPr>
        <p:txBody>
          <a:bodyPr/>
          <a:lstStyle/>
          <a:p>
            <a:r>
              <a:rPr lang="ja" sz="2000" noProof="0" dirty="0"/>
              <a:t>小さなAIの習慣からAIの旅を始めましょう</a:t>
            </a:r>
          </a:p>
        </p:txBody>
      </p:sp>
    </p:spTree>
    <p:extLst>
      <p:ext uri="{BB962C8B-B14F-4D97-AF65-F5344CB8AC3E}">
        <p14:creationId xmlns:p14="http://schemas.microsoft.com/office/powerpoint/2010/main" val="22077823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ja" noProof="0" dirty="0"/>
              <a:t>Microsoft AI Skills Fest へようこそ。</a:t>
            </a:r>
            <a:endParaRPr lang="en-US" sz="4400" noProof="0" dirty="0"/>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503589"/>
            <a:ext cx="6913179"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800" noProof="0" dirty="0">
                <a:solidFill>
                  <a:schemeClr val="bg1"/>
                </a:solidFill>
                <a:cs typeface="Segoe UI" panose="020B0502040204020203" pitchFamily="34" charset="0"/>
              </a:rPr>
              <a:t> 始める前に</a:t>
            </a:r>
            <a:r>
              <a:rPr lang="ja" sz="2800" b="1" noProof="0" dirty="0">
                <a:solidFill>
                  <a:schemeClr val="bg1"/>
                </a:solidFill>
                <a:cs typeface="Segoe UI" panose="020B0502040204020203" pitchFamily="34" charset="0"/>
              </a:rPr>
              <a:t>簡単なリマインダー</a:t>
            </a:r>
          </a:p>
        </p:txBody>
      </p:sp>
      <p:sp>
        <p:nvSpPr>
          <p:cNvPr id="26" name="Rectangle: Rounded Corners 4">
            <a:extLst>
              <a:ext uri="{FF2B5EF4-FFF2-40B4-BE49-F238E27FC236}">
                <a16:creationId xmlns:a16="http://schemas.microsoft.com/office/drawing/2014/main" id="{B58735D2-8CB9-7273-7DA4-4867DC0F7A6A}"/>
              </a:ext>
              <a:ext uri="{C183D7F6-B498-43B3-948B-1728B52AA6E4}">
                <adec:decorative xmlns:adec="http://schemas.microsoft.com/office/drawing/2017/decorative" val="1"/>
              </a:ext>
            </a:extLst>
          </p:cNvPr>
          <p:cNvSpPr/>
          <p:nvPr/>
        </p:nvSpPr>
        <p:spPr>
          <a:xfrm>
            <a:off x="337586" y="2090191"/>
            <a:ext cx="4531924" cy="4470268"/>
          </a:xfrm>
          <a:prstGeom prst="roundRect">
            <a:avLst>
              <a:gd name="adj" fmla="val 3826"/>
            </a:avLst>
          </a:prstGeom>
          <a:solidFill>
            <a:schemeClr val="bg2">
              <a:lumMod val="90000"/>
              <a:lumOff val="10000"/>
              <a:alpha val="89804"/>
            </a:scheme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dirty="0"/>
          </a:p>
        </p:txBody>
      </p:sp>
      <p:sp>
        <p:nvSpPr>
          <p:cNvPr id="2" name="Text Placeholder 2">
            <a:extLst>
              <a:ext uri="{FF2B5EF4-FFF2-40B4-BE49-F238E27FC236}">
                <a16:creationId xmlns:a16="http://schemas.microsoft.com/office/drawing/2014/main" id="{5329FDD3-8F6C-1AA6-F205-2306E47A947B}"/>
              </a:ext>
            </a:extLst>
          </p:cNvPr>
          <p:cNvSpPr txBox="1">
            <a:spLocks/>
          </p:cNvSpPr>
          <p:nvPr/>
        </p:nvSpPr>
        <p:spPr>
          <a:xfrm>
            <a:off x="571621" y="2242099"/>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1</a:t>
            </a:r>
          </a:p>
        </p:txBody>
      </p:sp>
      <p:sp>
        <p:nvSpPr>
          <p:cNvPr id="3" name="Text Placeholder 33">
            <a:extLst>
              <a:ext uri="{FF2B5EF4-FFF2-40B4-BE49-F238E27FC236}">
                <a16:creationId xmlns:a16="http://schemas.microsoft.com/office/drawing/2014/main" id="{542F49C8-419D-F050-E037-99BFCF729FB4}"/>
              </a:ext>
            </a:extLst>
          </p:cNvPr>
          <p:cNvSpPr txBox="1">
            <a:spLocks/>
          </p:cNvSpPr>
          <p:nvPr/>
        </p:nvSpPr>
        <p:spPr>
          <a:xfrm>
            <a:off x="571621" y="2833007"/>
            <a:ext cx="379718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noProof="0" dirty="0">
                <a:latin typeface="+mj-lt"/>
                <a:cs typeface="Segoe UI" panose="020B0502040204020203" pitchFamily="34" charset="0"/>
              </a:rPr>
              <a:t>楽しいギネス世界記録</a:t>
            </a:r>
            <a:r>
              <a:rPr lang="ja" baseline="30000" noProof="0" dirty="0">
                <a:latin typeface="+mj-lt"/>
                <a:cs typeface="Segoe UI" panose="020B0502040204020203" pitchFamily="34" charset="0"/>
              </a:rPr>
              <a:t>TM</a:t>
            </a:r>
            <a:r>
              <a:rPr lang="ja" noProof="0" dirty="0">
                <a:latin typeface="+mj-lt"/>
                <a:cs typeface="Segoe UI" panose="020B0502040204020203" pitchFamily="34" charset="0"/>
              </a:rPr>
              <a:t>チャレンジに参加しましょう!</a:t>
            </a:r>
          </a:p>
        </p:txBody>
      </p:sp>
      <p:cxnSp>
        <p:nvCxnSpPr>
          <p:cNvPr id="12" name="Straight Connector 11">
            <a:extLst>
              <a:ext uri="{FF2B5EF4-FFF2-40B4-BE49-F238E27FC236}">
                <a16:creationId xmlns:a16="http://schemas.microsoft.com/office/drawing/2014/main" id="{FC8A2D2A-5BE0-DE0C-0FAE-BB40623823AB}"/>
              </a:ext>
              <a:ext uri="{C183D7F6-B498-43B3-948B-1728B52AA6E4}">
                <adec:decorative xmlns:adec="http://schemas.microsoft.com/office/drawing/2017/decorative" val="1"/>
              </a:ext>
            </a:extLst>
          </p:cNvPr>
          <p:cNvCxnSpPr>
            <a:cxnSpLocks/>
          </p:cNvCxnSpPr>
          <p:nvPr/>
        </p:nvCxnSpPr>
        <p:spPr>
          <a:xfrm flipV="1">
            <a:off x="562954" y="3684479"/>
            <a:ext cx="4040944" cy="11792"/>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808CC36-1A03-0E2C-25AE-A956A30B3590}"/>
              </a:ext>
            </a:extLst>
          </p:cNvPr>
          <p:cNvSpPr txBox="1"/>
          <p:nvPr/>
        </p:nvSpPr>
        <p:spPr>
          <a:xfrm>
            <a:off x="1764086" y="3816229"/>
            <a:ext cx="2839812" cy="2200602"/>
          </a:xfrm>
          <a:prstGeom prst="rect">
            <a:avLst/>
          </a:prstGeom>
          <a:noFill/>
        </p:spPr>
        <p:txBody>
          <a:bodyPr wrap="square">
            <a:spAutoFit/>
          </a:bodyPr>
          <a:lstStyle/>
          <a:p>
            <a:pPr marL="0" lvl="1" indent="0">
              <a:spcBef>
                <a:spcPts val="0"/>
              </a:spcBef>
              <a:spcAft>
                <a:spcPts val="600"/>
              </a:spcAft>
              <a:buFont typeface="Wingdings" panose="05000000000000000000" pitchFamily="2" charset="2"/>
              <a:buNone/>
            </a:pPr>
            <a:r>
              <a:rPr lang="ja" sz="1600" b="1" noProof="0" dirty="0">
                <a:latin typeface="+mj-lt"/>
                <a:cs typeface="Dreaming Outloud Pro" panose="03050502040302030504" pitchFamily="66" charset="0"/>
              </a:rPr>
              <a:t>バッジを獲得する:</a:t>
            </a:r>
          </a:p>
          <a:p>
            <a:pPr marL="0" lvl="1">
              <a:spcBef>
                <a:spcPts val="0"/>
              </a:spcBef>
              <a:spcAft>
                <a:spcPts val="1200"/>
              </a:spcAft>
            </a:pPr>
            <a:r>
              <a:rPr lang="ja" sz="1600" b="1" noProof="0" dirty="0">
                <a:latin typeface="+mj-lt"/>
                <a:cs typeface="Dreaming Outloud Pro" panose="03050502040302030504" pitchFamily="66" charset="0"/>
              </a:rPr>
              <a:t>ステップ1: </a:t>
            </a:r>
            <a:r>
              <a:rPr lang="ja" sz="1600" noProof="0" dirty="0">
                <a:cs typeface="Dreaming Outloud Pro" panose="03050502040302030504" pitchFamily="66" charset="0"/>
              </a:rPr>
              <a:t>まだ登録していない場合は、少し時間を取って登録 </a:t>
            </a:r>
            <a:r>
              <a:rPr lang="ja" sz="1600" noProof="0" dirty="0">
                <a:cs typeface="Segoe UI" panose="020B0502040204020203" pitchFamily="34" charset="0"/>
                <a:hlinkClick r:id="rId3">
                  <a:extLst>
                    <a:ext uri="{A12FA001-AC4F-418D-AE19-62706E023703}">
                      <ahyp:hlinkClr xmlns:ahyp="http://schemas.microsoft.com/office/drawing/2018/hyperlinkcolor" val="tx"/>
                    </a:ext>
                  </a:extLst>
                </a:hlinkClick>
              </a:rPr>
              <a:t>してください https://aka.ms/AISkillsFest</a:t>
            </a:r>
            <a:r>
              <a:rPr lang="ja" sz="1600" noProof="0" dirty="0">
                <a:cs typeface="Segoe UI" panose="020B0502040204020203" pitchFamily="34" charset="0"/>
              </a:rPr>
              <a:t> </a:t>
            </a:r>
            <a:endParaRPr lang="en-US" sz="1600" b="1" noProof="0" dirty="0">
              <a:latin typeface="+mj-lt"/>
              <a:cs typeface="Dreaming Outloud Pro" panose="03050502040302030504" pitchFamily="66" charset="0"/>
            </a:endParaRPr>
          </a:p>
          <a:p>
            <a:pPr marL="0" lvl="1">
              <a:spcBef>
                <a:spcPts val="0"/>
              </a:spcBef>
              <a:spcAft>
                <a:spcPts val="1200"/>
              </a:spcAft>
            </a:pPr>
            <a:r>
              <a:rPr lang="ja" sz="1600" b="1" noProof="0" dirty="0">
                <a:latin typeface="+mj-lt"/>
                <a:cs typeface="Dreaming Outloud Pro" panose="03050502040302030504" pitchFamily="66" charset="0"/>
              </a:rPr>
              <a:t>ステップ2: </a:t>
            </a:r>
            <a:r>
              <a:rPr lang="ja" sz="1600" noProof="0" dirty="0">
                <a:cs typeface="Dreaming Outloud Pro" panose="03050502040302030504" pitchFamily="66" charset="0"/>
              </a:rPr>
              <a:t>このセッションに参加する</a:t>
            </a:r>
          </a:p>
          <a:p>
            <a:pPr marL="0" lvl="1">
              <a:spcBef>
                <a:spcPts val="0"/>
              </a:spcBef>
              <a:spcAft>
                <a:spcPts val="1200"/>
              </a:spcAft>
            </a:pPr>
            <a:r>
              <a:rPr lang="ja" sz="1600" b="1" noProof="0" dirty="0">
                <a:latin typeface="+mj-lt"/>
                <a:cs typeface="Dreaming Outloud Pro" panose="03050502040302030504" pitchFamily="66" charset="0"/>
              </a:rPr>
              <a:t>ステップ 3: </a:t>
            </a:r>
            <a:r>
              <a:rPr lang="ja" sz="1600" noProof="0" dirty="0">
                <a:cs typeface="Dreaming Outloud Pro" panose="03050502040302030504" pitchFamily="66" charset="0"/>
              </a:rPr>
              <a:t>最後のステップを完了する (最後に共有)</a:t>
            </a:r>
          </a:p>
        </p:txBody>
      </p:sp>
      <p:sp>
        <p:nvSpPr>
          <p:cNvPr id="27" name="Rectangle: Rounded Corners 4">
            <a:extLst>
              <a:ext uri="{FF2B5EF4-FFF2-40B4-BE49-F238E27FC236}">
                <a16:creationId xmlns:a16="http://schemas.microsoft.com/office/drawing/2014/main" id="{3F8A0BCC-975E-ECCE-7C4E-FA464D3C7133}"/>
              </a:ext>
              <a:ext uri="{C183D7F6-B498-43B3-948B-1728B52AA6E4}">
                <adec:decorative xmlns:adec="http://schemas.microsoft.com/office/drawing/2017/decorative" val="1"/>
              </a:ext>
            </a:extLst>
          </p:cNvPr>
          <p:cNvSpPr/>
          <p:nvPr/>
        </p:nvSpPr>
        <p:spPr>
          <a:xfrm>
            <a:off x="5057600" y="2090191"/>
            <a:ext cx="3393913" cy="4470267"/>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dirty="0"/>
          </a:p>
        </p:txBody>
      </p:sp>
      <p:sp>
        <p:nvSpPr>
          <p:cNvPr id="18" name="Text Placeholder 2">
            <a:extLst>
              <a:ext uri="{FF2B5EF4-FFF2-40B4-BE49-F238E27FC236}">
                <a16:creationId xmlns:a16="http://schemas.microsoft.com/office/drawing/2014/main" id="{8A10A529-46B9-5190-2177-51EB1AC9A4FD}"/>
              </a:ext>
            </a:extLst>
          </p:cNvPr>
          <p:cNvSpPr txBox="1">
            <a:spLocks/>
          </p:cNvSpPr>
          <p:nvPr/>
        </p:nvSpPr>
        <p:spPr>
          <a:xfrm>
            <a:off x="5296835" y="2258272"/>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2</a:t>
            </a:r>
          </a:p>
        </p:txBody>
      </p:sp>
      <p:sp>
        <p:nvSpPr>
          <p:cNvPr id="20" name="Text Placeholder 33">
            <a:extLst>
              <a:ext uri="{FF2B5EF4-FFF2-40B4-BE49-F238E27FC236}">
                <a16:creationId xmlns:a16="http://schemas.microsoft.com/office/drawing/2014/main" id="{FD403DC2-329C-F520-185D-2FA5D493F838}"/>
              </a:ext>
            </a:extLst>
          </p:cNvPr>
          <p:cNvSpPr txBox="1">
            <a:spLocks/>
          </p:cNvSpPr>
          <p:nvPr/>
        </p:nvSpPr>
        <p:spPr>
          <a:xfrm>
            <a:off x="5330914" y="2709296"/>
            <a:ext cx="3120599" cy="9233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noProof="0">
                <a:solidFill>
                  <a:schemeClr val="bg1"/>
                </a:solidFill>
                <a:latin typeface="+mj-lt"/>
                <a:cs typeface="Segoe UI"/>
              </a:rPr>
              <a:t>Microsoft Copilot を使用した</a:t>
            </a:r>
            <a:r>
              <a:rPr lang="ja" altLang="en-US">
                <a:solidFill>
                  <a:schemeClr val="bg1"/>
                </a:solidFill>
                <a:latin typeface="+mj-lt"/>
                <a:cs typeface="Segoe UI"/>
              </a:rPr>
              <a:t> </a:t>
            </a:r>
            <a:r>
              <a:rPr lang="ja" noProof="0">
                <a:solidFill>
                  <a:schemeClr val="bg1"/>
                </a:solidFill>
                <a:latin typeface="+mj-lt"/>
                <a:cs typeface="Segoe UI"/>
              </a:rPr>
              <a:t>対話型演習の準備をしてください。</a:t>
            </a:r>
          </a:p>
        </p:txBody>
      </p:sp>
      <p:cxnSp>
        <p:nvCxnSpPr>
          <p:cNvPr id="34" name="Straight Connector 33">
            <a:extLst>
              <a:ext uri="{FF2B5EF4-FFF2-40B4-BE49-F238E27FC236}">
                <a16:creationId xmlns:a16="http://schemas.microsoft.com/office/drawing/2014/main" id="{E26BDF79-AC85-C476-52FF-4ED10758C891}"/>
              </a:ext>
              <a:ext uri="{C183D7F6-B498-43B3-948B-1728B52AA6E4}">
                <adec:decorative xmlns:adec="http://schemas.microsoft.com/office/drawing/2017/decorative" val="1"/>
              </a:ext>
            </a:extLst>
          </p:cNvPr>
          <p:cNvCxnSpPr>
            <a:cxnSpLocks/>
          </p:cNvCxnSpPr>
          <p:nvPr/>
        </p:nvCxnSpPr>
        <p:spPr>
          <a:xfrm>
            <a:off x="5236411" y="3696271"/>
            <a:ext cx="3120599"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ギネス世界記録チャレンジのQRコードのスクリーンショット。">
            <a:extLst>
              <a:ext uri="{FF2B5EF4-FFF2-40B4-BE49-F238E27FC236}">
                <a16:creationId xmlns:a16="http://schemas.microsoft.com/office/drawing/2014/main" id="{FD71B694-9077-1FF2-D423-3C430F2172B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36411" y="3876454"/>
            <a:ext cx="1103406" cy="1100399"/>
          </a:xfrm>
          <a:prstGeom prst="rect">
            <a:avLst/>
          </a:prstGeom>
        </p:spPr>
      </p:pic>
      <p:sp>
        <p:nvSpPr>
          <p:cNvPr id="9" name="TextBox 8">
            <a:extLst>
              <a:ext uri="{FF2B5EF4-FFF2-40B4-BE49-F238E27FC236}">
                <a16:creationId xmlns:a16="http://schemas.microsoft.com/office/drawing/2014/main" id="{06F427CA-7EF2-AF57-14E6-29B22663B05D}"/>
              </a:ext>
            </a:extLst>
          </p:cNvPr>
          <p:cNvSpPr txBox="1"/>
          <p:nvPr/>
        </p:nvSpPr>
        <p:spPr>
          <a:xfrm>
            <a:off x="6339817" y="3885733"/>
            <a:ext cx="2076301" cy="830997"/>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ja-JP" altLang="en-US" sz="1600" b="1" noProof="0">
                <a:solidFill>
                  <a:schemeClr val="bg1"/>
                </a:solidFill>
                <a:latin typeface="+mj-lt"/>
                <a:cs typeface="Segoe UI"/>
              </a:rPr>
              <a:t>どのように？</a:t>
            </a:r>
            <a:r>
              <a:rPr lang="ja" sz="1600" b="1" noProof="0">
                <a:solidFill>
                  <a:schemeClr val="bg1"/>
                </a:solidFill>
                <a:latin typeface="+mj-lt"/>
                <a:cs typeface="Segoe UI"/>
              </a:rPr>
              <a:t> </a:t>
            </a:r>
            <a:br>
              <a:rPr lang="en-US" sz="1600" b="1" noProof="0" dirty="0">
                <a:solidFill>
                  <a:schemeClr val="bg1"/>
                </a:solidFill>
                <a:latin typeface="+mj-lt"/>
                <a:cs typeface="Segoe UI"/>
              </a:rPr>
            </a:br>
            <a:r>
              <a:rPr lang="ja" sz="1600" noProof="0" dirty="0">
                <a:solidFill>
                  <a:schemeClr val="bg1"/>
                </a:solidFill>
                <a:cs typeface="Segoe UI"/>
              </a:rPr>
              <a:t>Copilot を別の</a:t>
            </a:r>
            <a:r>
              <a:rPr lang="ja" sz="1600" noProof="0">
                <a:solidFill>
                  <a:schemeClr val="bg1"/>
                </a:solidFill>
                <a:cs typeface="Segoe UI"/>
              </a:rPr>
              <a:t>ブラウザで開く </a:t>
            </a:r>
            <a:endParaRPr lang="ja" sz="1600" noProof="0" dirty="0">
              <a:solidFill>
                <a:schemeClr val="bg1"/>
              </a:solidFill>
              <a:cs typeface="Segoe UI"/>
            </a:endParaRPr>
          </a:p>
        </p:txBody>
      </p:sp>
      <p:sp>
        <p:nvSpPr>
          <p:cNvPr id="31" name="TextBox 30">
            <a:extLst>
              <a:ext uri="{FF2B5EF4-FFF2-40B4-BE49-F238E27FC236}">
                <a16:creationId xmlns:a16="http://schemas.microsoft.com/office/drawing/2014/main" id="{E9D831CD-7EA5-4FA0-8CD0-31F71D4A50F5}"/>
              </a:ext>
            </a:extLst>
          </p:cNvPr>
          <p:cNvSpPr txBox="1"/>
          <p:nvPr/>
        </p:nvSpPr>
        <p:spPr>
          <a:xfrm>
            <a:off x="5205063" y="5060150"/>
            <a:ext cx="3189268" cy="338554"/>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ja" sz="1600" noProof="0" dirty="0">
                <a:solidFill>
                  <a:schemeClr val="bg1"/>
                </a:solidFill>
                <a:cs typeface="Segoe UI"/>
              </a:rPr>
              <a:t>  https://copilot.microsoft.com/</a:t>
            </a:r>
          </a:p>
        </p:txBody>
      </p:sp>
      <p:sp>
        <p:nvSpPr>
          <p:cNvPr id="28" name="Rectangle: Rounded Corners 4">
            <a:extLst>
              <a:ext uri="{FF2B5EF4-FFF2-40B4-BE49-F238E27FC236}">
                <a16:creationId xmlns:a16="http://schemas.microsoft.com/office/drawing/2014/main" id="{A413C8B4-4EAA-ACD0-5646-3CA66BC318C3}"/>
              </a:ext>
              <a:ext uri="{C183D7F6-B498-43B3-948B-1728B52AA6E4}">
                <adec:decorative xmlns:adec="http://schemas.microsoft.com/office/drawing/2017/decorative" val="1"/>
              </a:ext>
            </a:extLst>
          </p:cNvPr>
          <p:cNvSpPr/>
          <p:nvPr/>
        </p:nvSpPr>
        <p:spPr>
          <a:xfrm>
            <a:off x="8639603" y="2090190"/>
            <a:ext cx="3120598" cy="4470267"/>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dirty="0"/>
          </a:p>
        </p:txBody>
      </p:sp>
      <p:sp>
        <p:nvSpPr>
          <p:cNvPr id="24" name="Text Placeholder 2">
            <a:extLst>
              <a:ext uri="{FF2B5EF4-FFF2-40B4-BE49-F238E27FC236}">
                <a16:creationId xmlns:a16="http://schemas.microsoft.com/office/drawing/2014/main" id="{6E41864A-8D65-4579-A69A-0149F2F3B411}"/>
              </a:ext>
            </a:extLst>
          </p:cNvPr>
          <p:cNvSpPr txBox="1">
            <a:spLocks/>
          </p:cNvSpPr>
          <p:nvPr/>
        </p:nvSpPr>
        <p:spPr>
          <a:xfrm>
            <a:off x="8923628" y="2258272"/>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3</a:t>
            </a:r>
          </a:p>
        </p:txBody>
      </p:sp>
      <p:sp>
        <p:nvSpPr>
          <p:cNvPr id="25" name="Text Placeholder 33">
            <a:extLst>
              <a:ext uri="{FF2B5EF4-FFF2-40B4-BE49-F238E27FC236}">
                <a16:creationId xmlns:a16="http://schemas.microsoft.com/office/drawing/2014/main" id="{553A35A7-6D6F-0B7D-3104-45257907C73E}"/>
              </a:ext>
            </a:extLst>
          </p:cNvPr>
          <p:cNvSpPr txBox="1">
            <a:spLocks/>
          </p:cNvSpPr>
          <p:nvPr/>
        </p:nvSpPr>
        <p:spPr>
          <a:xfrm>
            <a:off x="8923629" y="2833007"/>
            <a:ext cx="2524385"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noProof="0" dirty="0">
                <a:solidFill>
                  <a:schemeClr val="bg1"/>
                </a:solidFill>
                <a:latin typeface="+mj-lt"/>
                <a:cs typeface="Segoe UI" panose="020B0502040204020203" pitchFamily="34" charset="0"/>
              </a:rPr>
              <a:t>質問をしたり、考えを</a:t>
            </a:r>
            <a:r>
              <a:rPr lang="ja" noProof="0">
                <a:solidFill>
                  <a:schemeClr val="bg1"/>
                </a:solidFill>
                <a:latin typeface="+mj-lt"/>
                <a:cs typeface="Segoe UI" panose="020B0502040204020203" pitchFamily="34" charset="0"/>
              </a:rPr>
              <a:t>共有したり</a:t>
            </a:r>
            <a:r>
              <a:rPr lang="ja-JP" altLang="en-US" noProof="0">
                <a:solidFill>
                  <a:schemeClr val="bg1"/>
                </a:solidFill>
                <a:latin typeface="+mj-lt"/>
                <a:cs typeface="Segoe UI" panose="020B0502040204020203" pitchFamily="34" charset="0"/>
              </a:rPr>
              <a:t>しましょう</a:t>
            </a:r>
            <a:r>
              <a:rPr lang="ja" noProof="0">
                <a:solidFill>
                  <a:schemeClr val="bg1"/>
                </a:solidFill>
                <a:latin typeface="+mj-lt"/>
                <a:cs typeface="Segoe UI" panose="020B0502040204020203" pitchFamily="34" charset="0"/>
              </a:rPr>
              <a:t> </a:t>
            </a:r>
            <a:endParaRPr lang="ja" noProof="0" dirty="0">
              <a:solidFill>
                <a:schemeClr val="bg1"/>
              </a:solidFill>
              <a:latin typeface="+mj-lt"/>
              <a:cs typeface="Segoe UI" panose="020B0502040204020203" pitchFamily="34" charset="0"/>
            </a:endParaRPr>
          </a:p>
        </p:txBody>
      </p:sp>
      <p:cxnSp>
        <p:nvCxnSpPr>
          <p:cNvPr id="37" name="Straight Connector 36">
            <a:extLst>
              <a:ext uri="{FF2B5EF4-FFF2-40B4-BE49-F238E27FC236}">
                <a16:creationId xmlns:a16="http://schemas.microsoft.com/office/drawing/2014/main" id="{90357E8D-DC3F-6610-C448-0CE08E588D49}"/>
              </a:ext>
              <a:ext uri="{C183D7F6-B498-43B3-948B-1728B52AA6E4}">
                <adec:decorative xmlns:adec="http://schemas.microsoft.com/office/drawing/2017/decorative" val="1"/>
              </a:ext>
            </a:extLst>
          </p:cNvPr>
          <p:cNvCxnSpPr>
            <a:cxnSpLocks/>
          </p:cNvCxnSpPr>
          <p:nvPr/>
        </p:nvCxnSpPr>
        <p:spPr>
          <a:xfrm>
            <a:off x="8809093" y="3696271"/>
            <a:ext cx="2768890" cy="0"/>
          </a:xfrm>
          <a:prstGeom prst="line">
            <a:avLst/>
          </a:prstGeom>
          <a:ln w="1905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D4BDEA0-1BF5-CE9E-3DEF-118CE0F2C5D4}"/>
              </a:ext>
            </a:extLst>
          </p:cNvPr>
          <p:cNvSpPr txBox="1"/>
          <p:nvPr/>
        </p:nvSpPr>
        <p:spPr>
          <a:xfrm>
            <a:off x="8836404" y="3876454"/>
            <a:ext cx="2611610" cy="1077218"/>
          </a:xfrm>
          <a:prstGeom prst="rect">
            <a:avLst/>
          </a:prstGeom>
          <a:noFill/>
        </p:spPr>
        <p:txBody>
          <a:bodyPr wrap="square">
            <a:spAutoFit/>
          </a:bodyPr>
          <a:lstStyle/>
          <a:p>
            <a:pPr marL="0" lvl="1" indent="0">
              <a:spcBef>
                <a:spcPts val="0"/>
              </a:spcBef>
              <a:spcAft>
                <a:spcPts val="1200"/>
              </a:spcAft>
              <a:buFont typeface="Wingdings" panose="05000000000000000000" pitchFamily="2" charset="2"/>
              <a:buNone/>
            </a:pPr>
            <a:r>
              <a:rPr lang="ja" sz="1600" noProof="0">
                <a:solidFill>
                  <a:schemeClr val="bg1"/>
                </a:solidFill>
                <a:cs typeface="Segoe UI" panose="020B0502040204020203" pitchFamily="34" charset="0"/>
              </a:rPr>
              <a:t>同僚</a:t>
            </a:r>
            <a:r>
              <a:rPr lang="ja" sz="1600" noProof="0" dirty="0">
                <a:solidFill>
                  <a:schemeClr val="bg1"/>
                </a:solidFill>
                <a:cs typeface="Segoe UI" panose="020B0502040204020203" pitchFamily="34" charset="0"/>
              </a:rPr>
              <a:t>や </a:t>
            </a:r>
            <a:r>
              <a:rPr lang="ja" sz="1600" noProof="0" dirty="0">
                <a:solidFill>
                  <a:schemeClr val="bg1"/>
                </a:solidFill>
                <a:latin typeface="+mj-lt"/>
                <a:cs typeface="Segoe UI" panose="020B0502040204020203" pitchFamily="34" charset="0"/>
              </a:rPr>
              <a:t>Microsoft AI エキスパート </a:t>
            </a:r>
            <a:r>
              <a:rPr lang="ja" sz="1600" noProof="0" dirty="0">
                <a:solidFill>
                  <a:schemeClr val="bg1"/>
                </a:solidFill>
                <a:cs typeface="Segoe UI" panose="020B0502040204020203" pitchFamily="34" charset="0"/>
              </a:rPr>
              <a:t>(以下「ライブ モデレーター」といいます</a:t>
            </a:r>
            <a:r>
              <a:rPr lang="ja" sz="1600" noProof="0">
                <a:solidFill>
                  <a:schemeClr val="bg1"/>
                </a:solidFill>
                <a:cs typeface="Segoe UI" panose="020B0502040204020203" pitchFamily="34" charset="0"/>
              </a:rPr>
              <a:t>) と</a:t>
            </a:r>
            <a:r>
              <a:rPr lang="ja-JP" altLang="en-US" sz="1600" noProof="0">
                <a:solidFill>
                  <a:schemeClr val="bg1"/>
                </a:solidFill>
                <a:cs typeface="Segoe UI" panose="020B0502040204020203" pitchFamily="34" charset="0"/>
              </a:rPr>
              <a:t>チャットできます</a:t>
            </a:r>
            <a:endParaRPr lang="en-US" sz="1400" noProof="0" dirty="0">
              <a:solidFill>
                <a:schemeClr val="bg1"/>
              </a:solidFill>
              <a:cs typeface="Segoe UI" panose="020B0502040204020203" pitchFamily="34" charset="0"/>
            </a:endParaRPr>
          </a:p>
        </p:txBody>
      </p:sp>
      <p:pic>
        <p:nvPicPr>
          <p:cNvPr id="4" name="Picture 3" descr="A qr code with a black background&#10;&#10;AI-generated content may be incorrect.">
            <a:extLst>
              <a:ext uri="{FF2B5EF4-FFF2-40B4-BE49-F238E27FC236}">
                <a16:creationId xmlns:a16="http://schemas.microsoft.com/office/drawing/2014/main" id="{C62327CC-509C-656D-9BBF-D76880C909B6}"/>
              </a:ext>
            </a:extLst>
          </p:cNvPr>
          <p:cNvPicPr>
            <a:picLocks noChangeAspect="1"/>
          </p:cNvPicPr>
          <p:nvPr/>
        </p:nvPicPr>
        <p:blipFill>
          <a:blip r:embed="rId5"/>
          <a:stretch>
            <a:fillRect/>
          </a:stretch>
        </p:blipFill>
        <p:spPr>
          <a:xfrm>
            <a:off x="566108" y="3880090"/>
            <a:ext cx="1125028" cy="1096274"/>
          </a:xfrm>
          <a:prstGeom prst="rect">
            <a:avLst/>
          </a:prstGeom>
        </p:spPr>
      </p:pic>
    </p:spTree>
    <p:extLst>
      <p:ext uri="{BB962C8B-B14F-4D97-AF65-F5344CB8AC3E}">
        <p14:creationId xmlns:p14="http://schemas.microsoft.com/office/powerpoint/2010/main" val="3228149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xmlns:adec="http://schemas.microsoft.com/office/drawing/2017/decorative" xmlns:a14="http://schemas.microsoft.com/office/drawing/2010/main" xmlns:ahyp="http://schemas.microsoft.com/office/drawing/2018/hyperlinkcolor">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841AD-0771-C0C1-149F-47C9B91F1D4E}"/>
            </a:ext>
          </a:extLst>
        </p:cNvPr>
        <p:cNvGrpSpPr/>
        <p:nvPr/>
      </p:nvGrpSpPr>
      <p:grpSpPr>
        <a:xfrm>
          <a:off x="0" y="0"/>
          <a:ext cx="0" cy="0"/>
          <a:chOff x="0" y="0"/>
          <a:chExt cx="0" cy="0"/>
        </a:xfrm>
      </p:grpSpPr>
      <p:sp>
        <p:nvSpPr>
          <p:cNvPr id="18" name="Rectangle 17" descr="明確で具体的なプロンプトの作成、バイアスの観察、プライバシーと透明性に関する明確さと公平性の確保に関するガイダンスを備えた、責任を持ってAIと連携するためのチェックリスト。">
            <a:extLst>
              <a:ext uri="{FF2B5EF4-FFF2-40B4-BE49-F238E27FC236}">
                <a16:creationId xmlns:a16="http://schemas.microsoft.com/office/drawing/2014/main" id="{65E39371-C7B4-8E99-08F0-6220D76444D4}"/>
              </a:ext>
            </a:extLst>
          </p:cNvPr>
          <p:cNvSpPr/>
          <p:nvPr/>
        </p:nvSpPr>
        <p:spPr bwMode="auto">
          <a:xfrm>
            <a:off x="0" y="0"/>
            <a:ext cx="5037188" cy="6857999"/>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ts val="1200"/>
              </a:spcAft>
            </a:pPr>
            <a:endParaRPr lang="en-US" sz="2000" noProof="0" dirty="0">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F9E254AF-42D2-CDF8-15B9-70F70729C768}"/>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D426504F-41DF-E0E6-1CD2-5E353ADCC48D}"/>
              </a:ext>
            </a:extLst>
          </p:cNvPr>
          <p:cNvSpPr txBox="1">
            <a:spLocks noGrp="1"/>
          </p:cNvSpPr>
          <p:nvPr>
            <p:ph type="title"/>
          </p:nvPr>
        </p:nvSpPr>
        <p:spPr>
          <a:xfrm>
            <a:off x="423997" y="445533"/>
            <a:ext cx="7354190" cy="120032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noProof="0" dirty="0"/>
              <a:t>責任を持ってAI</a:t>
            </a:r>
            <a:br>
              <a:rPr lang="en-US" noProof="0" dirty="0"/>
            </a:br>
            <a:r>
              <a:rPr lang="ja" noProof="0" dirty="0"/>
              <a:t>と連携する</a:t>
            </a:r>
            <a:endParaRPr kumimoji="0" lang="en-US" b="0" i="0" u="none" strike="noStrike" kern="1200" cap="none" spc="0" normalizeH="0" baseline="0" noProof="0" dirty="0">
              <a:ln w="3175">
                <a:noFill/>
              </a:ln>
              <a:effectLst/>
              <a:uLnTx/>
              <a:uFillTx/>
              <a:ea typeface="+mn-ea"/>
              <a:cs typeface="Segoe UI" pitchFamily="34" charset="0"/>
            </a:endParaRPr>
          </a:p>
        </p:txBody>
      </p:sp>
      <p:sp>
        <p:nvSpPr>
          <p:cNvPr id="19" name="Title 46">
            <a:extLst>
              <a:ext uri="{FF2B5EF4-FFF2-40B4-BE49-F238E27FC236}">
                <a16:creationId xmlns:a16="http://schemas.microsoft.com/office/drawing/2014/main" id="{E1EC6692-6054-8BA9-1BEE-BEFC19A1688B}"/>
              </a:ext>
            </a:extLst>
          </p:cNvPr>
          <p:cNvSpPr txBox="1">
            <a:spLocks/>
          </p:cNvSpPr>
          <p:nvPr/>
        </p:nvSpPr>
        <p:spPr>
          <a:xfrm>
            <a:off x="516591" y="1889125"/>
            <a:ext cx="429995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000" noProof="0" dirty="0"/>
              <a:t>責任あるAIの使用:クイックチェックリスト</a:t>
            </a:r>
          </a:p>
        </p:txBody>
      </p:sp>
      <p:sp>
        <p:nvSpPr>
          <p:cNvPr id="17" name="Title 46">
            <a:extLst>
              <a:ext uri="{FF2B5EF4-FFF2-40B4-BE49-F238E27FC236}">
                <a16:creationId xmlns:a16="http://schemas.microsoft.com/office/drawing/2014/main" id="{3BBCEBA6-8BC1-3D6B-AA71-F6C896ED08ED}"/>
              </a:ext>
            </a:extLst>
          </p:cNvPr>
          <p:cNvSpPr txBox="1">
            <a:spLocks/>
          </p:cNvSpPr>
          <p:nvPr/>
        </p:nvSpPr>
        <p:spPr>
          <a:xfrm>
            <a:off x="516591" y="2486062"/>
            <a:ext cx="4183000" cy="353173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ja" sz="1600" b="1" noProof="0" dirty="0">
                <a:latin typeface="+mn-lt"/>
              </a:rPr>
              <a:t>明確で具体的なプロンプト</a:t>
            </a:r>
            <a:r>
              <a:rPr lang="ja" sz="1600" noProof="0" dirty="0">
                <a:latin typeface="+mn-lt"/>
              </a:rPr>
              <a:t>を使用して、関連するAI出力を取得します</a:t>
            </a:r>
          </a:p>
          <a:p>
            <a:pPr marL="285750" indent="-285750">
              <a:spcAft>
                <a:spcPts val="900"/>
              </a:spcAft>
              <a:buFont typeface="Wingdings" panose="05000000000000000000" pitchFamily="2" charset="2"/>
              <a:buChar char="q"/>
            </a:pPr>
            <a:r>
              <a:rPr lang="ja" sz="1600" noProof="0" dirty="0">
                <a:latin typeface="+mn-lt"/>
              </a:rPr>
              <a:t>AIが生成したコンテンツを信頼できるソースとクロスチェックすることで</a:t>
            </a:r>
            <a:r>
              <a:rPr lang="ja" sz="1600" b="1" noProof="0" dirty="0">
                <a:latin typeface="+mn-lt"/>
              </a:rPr>
              <a:t>精度を検証 </a:t>
            </a:r>
          </a:p>
          <a:p>
            <a:pPr marL="285750" indent="-285750">
              <a:spcAft>
                <a:spcPts val="900"/>
              </a:spcAft>
              <a:buFont typeface="Wingdings" panose="05000000000000000000" pitchFamily="2" charset="2"/>
              <a:buChar char="q"/>
            </a:pPr>
            <a:r>
              <a:rPr lang="ja" sz="1600" b="1" noProof="0" dirty="0">
                <a:latin typeface="+mn-lt"/>
              </a:rPr>
              <a:t>偏見 </a:t>
            </a:r>
            <a:r>
              <a:rPr lang="ja" sz="1600" noProof="0" dirty="0">
                <a:latin typeface="+mn-lt"/>
              </a:rPr>
              <a:t>(性別、人種、社会経済的)に注意し、必要に応じてコンテンツを調整する</a:t>
            </a:r>
          </a:p>
          <a:p>
            <a:pPr marL="285750" indent="-285750">
              <a:spcAft>
                <a:spcPts val="900"/>
              </a:spcAft>
              <a:buFont typeface="Wingdings" panose="05000000000000000000" pitchFamily="2" charset="2"/>
              <a:buChar char="q"/>
            </a:pPr>
            <a:r>
              <a:rPr lang="ja" sz="1600" noProof="0" dirty="0">
                <a:latin typeface="+mn-lt"/>
              </a:rPr>
              <a:t>AIが生成したコンテンツを編集して </a:t>
            </a:r>
            <a:r>
              <a:rPr lang="ja" sz="1600" b="1" noProof="0" dirty="0">
                <a:latin typeface="+mn-lt"/>
              </a:rPr>
              <a:t>、明確さ、公平性、目標との整合性を確保します </a:t>
            </a:r>
            <a:r>
              <a:rPr lang="ja" sz="1600" noProof="0" dirty="0">
                <a:latin typeface="+mn-lt"/>
              </a:rPr>
              <a:t>。</a:t>
            </a:r>
          </a:p>
          <a:p>
            <a:pPr marL="285750" indent="-285750">
              <a:spcAft>
                <a:spcPts val="900"/>
              </a:spcAft>
              <a:buFont typeface="Wingdings" panose="05000000000000000000" pitchFamily="2" charset="2"/>
              <a:buChar char="q"/>
            </a:pPr>
            <a:r>
              <a:rPr lang="ja" sz="1600" b="1" noProof="0" dirty="0">
                <a:latin typeface="+mn-lt"/>
              </a:rPr>
              <a:t>プライバシーを尊重</a:t>
            </a:r>
            <a:r>
              <a:rPr lang="ja" sz="1600" noProof="0" dirty="0">
                <a:latin typeface="+mn-lt"/>
              </a:rPr>
              <a:t>する - AI ツールで機密データや個人データを共有しないようにする</a:t>
            </a:r>
          </a:p>
          <a:p>
            <a:pPr marL="285750" indent="-285750">
              <a:spcAft>
                <a:spcPts val="900"/>
              </a:spcAft>
              <a:buFont typeface="Wingdings" panose="05000000000000000000" pitchFamily="2" charset="2"/>
              <a:buChar char="q"/>
            </a:pPr>
            <a:r>
              <a:rPr lang="ja" sz="1600" b="1" noProof="0" dirty="0">
                <a:latin typeface="+mn-lt"/>
              </a:rPr>
              <a:t>透明性を確保する</a:t>
            </a:r>
            <a:r>
              <a:rPr lang="ja" sz="1600" noProof="0" dirty="0">
                <a:latin typeface="+mn-lt"/>
              </a:rPr>
              <a:t> - AI が生成したコンテンツを、専門的または公的な使用で開示します。</a:t>
            </a:r>
          </a:p>
        </p:txBody>
      </p:sp>
      <p:sp>
        <p:nvSpPr>
          <p:cNvPr id="21" name="TextBox 20">
            <a:extLst>
              <a:ext uri="{FF2B5EF4-FFF2-40B4-BE49-F238E27FC236}">
                <a16:creationId xmlns:a16="http://schemas.microsoft.com/office/drawing/2014/main" id="{33D8E79D-8A7B-9170-77CF-17F30728AAF4}"/>
              </a:ext>
            </a:extLst>
          </p:cNvPr>
          <p:cNvSpPr txBox="1"/>
          <p:nvPr/>
        </p:nvSpPr>
        <p:spPr>
          <a:xfrm>
            <a:off x="5552855" y="1846246"/>
            <a:ext cx="4207833" cy="369332"/>
          </a:xfrm>
          <a:prstGeom prst="rect">
            <a:avLst/>
          </a:prstGeom>
          <a:noFill/>
        </p:spPr>
        <p:txBody>
          <a:bodyPr wrap="square">
            <a:spAutoFit/>
          </a:bodyPr>
          <a:lstStyle/>
          <a:p>
            <a:r>
              <a:rPr lang="ja" sz="1800" b="1" i="0" noProof="0" dirty="0">
                <a:solidFill>
                  <a:srgbClr val="161616"/>
                </a:solidFill>
                <a:effectLst/>
                <a:latin typeface="+mj-lt"/>
              </a:rPr>
              <a:t>一般的なバイアスに注意してください</a:t>
            </a:r>
            <a:r>
              <a:rPr lang="ja" sz="1800" b="0" i="0" noProof="0" dirty="0">
                <a:solidFill>
                  <a:srgbClr val="161616"/>
                </a:solidFill>
                <a:effectLst/>
                <a:latin typeface="+mj-lt"/>
              </a:rPr>
              <a:t>。</a:t>
            </a:r>
            <a:endParaRPr lang="en-US" sz="1800" noProof="0" dirty="0">
              <a:latin typeface="+mj-lt"/>
            </a:endParaRPr>
          </a:p>
        </p:txBody>
      </p:sp>
      <p:sp>
        <p:nvSpPr>
          <p:cNvPr id="23" name="TextBox 22">
            <a:extLst>
              <a:ext uri="{FF2B5EF4-FFF2-40B4-BE49-F238E27FC236}">
                <a16:creationId xmlns:a16="http://schemas.microsoft.com/office/drawing/2014/main" id="{981EFC90-C4E6-D9D8-8527-95372BE33EA2}"/>
              </a:ext>
            </a:extLst>
          </p:cNvPr>
          <p:cNvSpPr txBox="1"/>
          <p:nvPr/>
        </p:nvSpPr>
        <p:spPr>
          <a:xfrm>
            <a:off x="5538748" y="2415962"/>
            <a:ext cx="6136661" cy="3585597"/>
          </a:xfrm>
          <a:prstGeom prst="rect">
            <a:avLst/>
          </a:prstGeom>
          <a:noFill/>
        </p:spPr>
        <p:txBody>
          <a:bodyPr wrap="square">
            <a:spAutoFit/>
          </a:bodyPr>
          <a:lstStyle/>
          <a:p>
            <a:pPr marL="285750" indent="-285750">
              <a:spcAft>
                <a:spcPts val="2600"/>
              </a:spcAft>
              <a:buFont typeface="Arial" panose="020B0604020202020204" pitchFamily="34" charset="0"/>
              <a:buChar char="•"/>
            </a:pPr>
            <a:r>
              <a:rPr lang="ja" sz="1800" b="1" noProof="0" dirty="0"/>
              <a:t>ジェンダーバイアス。 </a:t>
            </a:r>
            <a:r>
              <a:rPr lang="ja" sz="1800" noProof="0" dirty="0"/>
              <a:t>AIシステムは、偏ったデータで訓練された場合、ジェンダーの固定観念を永続させる可能性があります。 </a:t>
            </a:r>
          </a:p>
          <a:p>
            <a:pPr marL="285750" indent="-285750">
              <a:spcAft>
                <a:spcPts val="2600"/>
              </a:spcAft>
              <a:buFont typeface="Arial" panose="020B0604020202020204" pitchFamily="34" charset="0"/>
              <a:buChar char="•"/>
            </a:pPr>
            <a:r>
              <a:rPr lang="ja" sz="1800" b="1" noProof="0" dirty="0"/>
              <a:t>人種的偏見。 </a:t>
            </a:r>
            <a:r>
              <a:rPr lang="ja" sz="1800" noProof="0" dirty="0"/>
              <a:t>AIシステムは人種的偏見を示し、差別的な結果につながる可能性があります。 </a:t>
            </a:r>
          </a:p>
          <a:p>
            <a:pPr marL="285750" indent="-285750">
              <a:spcAft>
                <a:spcPts val="2600"/>
              </a:spcAft>
              <a:buFont typeface="Arial" panose="020B0604020202020204" pitchFamily="34" charset="0"/>
              <a:buChar char="•"/>
            </a:pPr>
            <a:r>
              <a:rPr lang="ja" sz="1800" b="1" noProof="0" dirty="0"/>
              <a:t>社会経済的バイアス。 </a:t>
            </a:r>
            <a:r>
              <a:rPr lang="ja" sz="1800" noProof="0" dirty="0"/>
              <a:t>AIシステムは、社会経済的背景の高い個人に有利に働くことができます。 </a:t>
            </a:r>
          </a:p>
          <a:p>
            <a:pPr marL="285750" indent="-285750">
              <a:spcAft>
                <a:spcPts val="2600"/>
              </a:spcAft>
              <a:buFont typeface="Arial" panose="020B0604020202020204" pitchFamily="34" charset="0"/>
              <a:buChar char="•"/>
            </a:pPr>
            <a:r>
              <a:rPr lang="ja" sz="1800" b="1" noProof="0" dirty="0"/>
              <a:t>確証バイアス。 </a:t>
            </a:r>
            <a:r>
              <a:rPr lang="ja" sz="1800" noProof="0" dirty="0"/>
              <a:t>AIモデルは既存のパターンから学習するため、データが歪んでいると、AIが一方的な視点を強化する可能性があります。 </a:t>
            </a:r>
          </a:p>
        </p:txBody>
      </p:sp>
      <p:pic>
        <p:nvPicPr>
          <p:cNvPr id="36" name="Picture 35">
            <a:extLst>
              <a:ext uri="{FF2B5EF4-FFF2-40B4-BE49-F238E27FC236}">
                <a16:creationId xmlns:a16="http://schemas.microsoft.com/office/drawing/2014/main" id="{99DCD87F-22D0-BA32-9EA4-D0F7B2CFB44D}"/>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rot="5400000">
            <a:off x="11095865" y="5842804"/>
            <a:ext cx="1082829" cy="966093"/>
          </a:xfrm>
          <a:prstGeom prst="rect">
            <a:avLst/>
          </a:prstGeom>
        </p:spPr>
      </p:pic>
    </p:spTree>
    <p:extLst>
      <p:ext uri="{BB962C8B-B14F-4D97-AF65-F5344CB8AC3E}">
        <p14:creationId xmlns:p14="http://schemas.microsoft.com/office/powerpoint/2010/main" val="3626669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dec="http://schemas.microsoft.com/office/drawing/2017/decorative" xmlns:a14="http://schemas.microsoft.com/office/drawing/2010/main" xmlns:p14="http://schemas.microsoft.com/office/powerpoint/2010/main">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77BE-742E-4E85-3C52-9751C443F4DF}"/>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2A492ACD-6056-6189-0647-9D71D24765A8}"/>
              </a:ext>
            </a:extLst>
          </p:cNvPr>
          <p:cNvSpPr>
            <a:spLocks noGrp="1"/>
          </p:cNvSpPr>
          <p:nvPr>
            <p:ph type="title"/>
          </p:nvPr>
        </p:nvSpPr>
        <p:spPr>
          <a:xfrm>
            <a:off x="586740" y="455544"/>
            <a:ext cx="11018520" cy="553998"/>
          </a:xfrm>
        </p:spPr>
        <p:txBody>
          <a:bodyPr/>
          <a:lstStyle/>
          <a:p>
            <a:r>
              <a:rPr lang="ja" noProof="0" dirty="0"/>
              <a:t>小さくて簡単なAIの習慣を身につける</a:t>
            </a:r>
          </a:p>
        </p:txBody>
      </p:sp>
      <p:pic>
        <p:nvPicPr>
          <p:cNvPr id="17" name="Picture 16">
            <a:extLst>
              <a:ext uri="{FF2B5EF4-FFF2-40B4-BE49-F238E27FC236}">
                <a16:creationId xmlns:a16="http://schemas.microsoft.com/office/drawing/2014/main" id="{1FADAA74-531D-57CA-D062-183516DD62C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517650" y="249484"/>
            <a:ext cx="1674350" cy="1323975"/>
          </a:xfrm>
          <a:prstGeom prst="rect">
            <a:avLst/>
          </a:prstGeom>
        </p:spPr>
      </p:pic>
      <p:pic>
        <p:nvPicPr>
          <p:cNvPr id="7" name="Graphic 6" descr="デイリーカレンダーの概要">
            <a:extLst>
              <a:ext uri="{FF2B5EF4-FFF2-40B4-BE49-F238E27FC236}">
                <a16:creationId xmlns:a16="http://schemas.microsoft.com/office/drawing/2014/main" id="{E73EB69B-FD61-8AD7-A64B-AE609CA03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740" y="1410290"/>
            <a:ext cx="914400" cy="914400"/>
          </a:xfrm>
          <a:prstGeom prst="rect">
            <a:avLst/>
          </a:prstGeom>
        </p:spPr>
      </p:pic>
      <p:sp>
        <p:nvSpPr>
          <p:cNvPr id="4" name="TextBox 3">
            <a:extLst>
              <a:ext uri="{FF2B5EF4-FFF2-40B4-BE49-F238E27FC236}">
                <a16:creationId xmlns:a16="http://schemas.microsoft.com/office/drawing/2014/main" id="{A56E9867-F450-6897-D2C9-B59B8E8C938B}"/>
              </a:ext>
            </a:extLst>
          </p:cNvPr>
          <p:cNvSpPr txBox="1"/>
          <p:nvPr/>
        </p:nvSpPr>
        <p:spPr>
          <a:xfrm>
            <a:off x="605789" y="2315755"/>
            <a:ext cx="3009769" cy="523220"/>
          </a:xfrm>
          <a:prstGeom prst="rect">
            <a:avLst/>
          </a:prstGeom>
          <a:noFill/>
        </p:spPr>
        <p:txBody>
          <a:bodyPr wrap="square">
            <a:spAutoFit/>
          </a:bodyPr>
          <a:lstStyle/>
          <a:p>
            <a:pPr defTabSz="1371600">
              <a:tabLst>
                <a:tab pos="1371600" algn="l"/>
              </a:tabLst>
              <a:defRPr/>
            </a:pPr>
            <a:r>
              <a:rPr lang="ja" sz="28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アクションプランニング</a:t>
            </a:r>
          </a:p>
        </p:txBody>
      </p:sp>
      <p:pic>
        <p:nvPicPr>
          <p:cNvPr id="26" name="Picture 25">
            <a:extLst>
              <a:ext uri="{FF2B5EF4-FFF2-40B4-BE49-F238E27FC236}">
                <a16:creationId xmlns:a16="http://schemas.microsoft.com/office/drawing/2014/main" id="{768884A8-7A04-2B15-78D8-C791022C4E5D}"/>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flipH="1">
            <a:off x="0" y="3467100"/>
            <a:ext cx="1724025" cy="3390900"/>
          </a:xfrm>
          <a:prstGeom prst="rect">
            <a:avLst/>
          </a:prstGeom>
        </p:spPr>
      </p:pic>
      <p:pic>
        <p:nvPicPr>
          <p:cNvPr id="32" name="Picture 31">
            <a:extLst>
              <a:ext uri="{FF2B5EF4-FFF2-40B4-BE49-F238E27FC236}">
                <a16:creationId xmlns:a16="http://schemas.microsoft.com/office/drawing/2014/main" id="{98CA2AE8-13A7-BCA9-5A02-5EACFFCDF4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62923" y="5486400"/>
            <a:ext cx="2095500" cy="1371600"/>
          </a:xfrm>
          <a:prstGeom prst="rect">
            <a:avLst/>
          </a:prstGeom>
        </p:spPr>
      </p:pic>
      <p:sp>
        <p:nvSpPr>
          <p:cNvPr id="1050" name="2. Slide Title">
            <a:extLst>
              <a:ext uri="{FF2B5EF4-FFF2-40B4-BE49-F238E27FC236}">
                <a16:creationId xmlns:a16="http://schemas.microsoft.com/office/drawing/2014/main" id="{7D10C153-5BF8-1A7E-C4F2-A0C1ACFA5FF2}"/>
              </a:ext>
            </a:extLst>
          </p:cNvPr>
          <p:cNvSpPr txBox="1">
            <a:spLocks/>
          </p:cNvSpPr>
          <p:nvPr>
            <p:custDataLst>
              <p:tags r:id="rId1"/>
            </p:custDataLst>
          </p:nvPr>
        </p:nvSpPr>
        <p:spPr>
          <a:xfrm>
            <a:off x="4076699" y="1688922"/>
            <a:ext cx="8220076"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2000" b="1" i="0" u="none" strike="noStrike" kern="1200" cap="none" spc="0" normalizeH="0" baseline="0" noProof="0" dirty="0">
                <a:ln w="6350" cap="flat">
                  <a:noFill/>
                  <a:miter lim="800000"/>
                </a:ln>
                <a:effectLst/>
                <a:uLnTx/>
                <a:uFillTx/>
                <a:ea typeface="+mj-ea"/>
                <a:cs typeface="+mj-cs"/>
              </a:rPr>
              <a:t>明日から始めるAIの習慣は何ですか?</a:t>
            </a:r>
          </a:p>
        </p:txBody>
      </p:sp>
      <p:sp>
        <p:nvSpPr>
          <p:cNvPr id="20" name="TextBox 19">
            <a:extLst>
              <a:ext uri="{FF2B5EF4-FFF2-40B4-BE49-F238E27FC236}">
                <a16:creationId xmlns:a16="http://schemas.microsoft.com/office/drawing/2014/main" id="{CBACADC9-F4EF-67AF-F5D9-200EC9AA36D0}"/>
              </a:ext>
            </a:extLst>
          </p:cNvPr>
          <p:cNvSpPr txBox="1"/>
          <p:nvPr/>
        </p:nvSpPr>
        <p:spPr>
          <a:xfrm>
            <a:off x="4029267" y="2368705"/>
            <a:ext cx="423576" cy="523220"/>
          </a:xfrm>
          <a:prstGeom prst="rect">
            <a:avLst/>
          </a:prstGeom>
          <a:noFill/>
        </p:spPr>
        <p:txBody>
          <a:bodyPr wrap="square">
            <a:spAutoFit/>
          </a:bodyPr>
          <a:lstStyle/>
          <a:p>
            <a:pPr defTabSz="1371600">
              <a:tabLst>
                <a:tab pos="1371600" algn="l"/>
              </a:tabLst>
              <a:defRPr/>
            </a:pPr>
            <a:r>
              <a:rPr lang="ja" sz="28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21" name="TextBox 20">
            <a:extLst>
              <a:ext uri="{FF2B5EF4-FFF2-40B4-BE49-F238E27FC236}">
                <a16:creationId xmlns:a16="http://schemas.microsoft.com/office/drawing/2014/main" id="{91B6EFBE-70D8-3AE8-7FE1-337D821BE956}"/>
              </a:ext>
            </a:extLst>
          </p:cNvPr>
          <p:cNvSpPr txBox="1"/>
          <p:nvPr/>
        </p:nvSpPr>
        <p:spPr>
          <a:xfrm>
            <a:off x="4029267" y="3309865"/>
            <a:ext cx="423576" cy="523220"/>
          </a:xfrm>
          <a:prstGeom prst="rect">
            <a:avLst/>
          </a:prstGeom>
          <a:noFill/>
        </p:spPr>
        <p:txBody>
          <a:bodyPr wrap="square">
            <a:spAutoFit/>
          </a:bodyPr>
          <a:lstStyle/>
          <a:p>
            <a:pPr defTabSz="1371600">
              <a:tabLst>
                <a:tab pos="1371600" algn="l"/>
              </a:tabLst>
              <a:defRPr/>
            </a:pPr>
            <a:r>
              <a:rPr lang="ja" sz="28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22" name="TextBox 21">
            <a:extLst>
              <a:ext uri="{FF2B5EF4-FFF2-40B4-BE49-F238E27FC236}">
                <a16:creationId xmlns:a16="http://schemas.microsoft.com/office/drawing/2014/main" id="{CA6F4EE1-F9B4-D6B9-D496-A679A9B9742C}"/>
              </a:ext>
            </a:extLst>
          </p:cNvPr>
          <p:cNvSpPr txBox="1"/>
          <p:nvPr/>
        </p:nvSpPr>
        <p:spPr>
          <a:xfrm>
            <a:off x="4029267" y="4273233"/>
            <a:ext cx="423576" cy="523220"/>
          </a:xfrm>
          <a:prstGeom prst="rect">
            <a:avLst/>
          </a:prstGeom>
          <a:noFill/>
        </p:spPr>
        <p:txBody>
          <a:bodyPr wrap="square">
            <a:spAutoFit/>
          </a:bodyPr>
          <a:lstStyle/>
          <a:p>
            <a:pPr defTabSz="1371600">
              <a:tabLst>
                <a:tab pos="1371600" algn="l"/>
              </a:tabLst>
              <a:defRPr/>
            </a:pPr>
            <a:r>
              <a:rPr lang="ja" sz="28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24" name="TextBox 23">
            <a:extLst>
              <a:ext uri="{FF2B5EF4-FFF2-40B4-BE49-F238E27FC236}">
                <a16:creationId xmlns:a16="http://schemas.microsoft.com/office/drawing/2014/main" id="{D6538F52-058A-C234-2198-44BABCB8D73B}"/>
              </a:ext>
            </a:extLst>
          </p:cNvPr>
          <p:cNvSpPr txBox="1"/>
          <p:nvPr/>
        </p:nvSpPr>
        <p:spPr>
          <a:xfrm>
            <a:off x="4452843" y="2315755"/>
            <a:ext cx="7210426" cy="2605842"/>
          </a:xfrm>
          <a:prstGeom prst="rect">
            <a:avLst/>
          </a:prstGeom>
          <a:noFill/>
        </p:spPr>
        <p:txBody>
          <a:bodyPr wrap="square">
            <a:spAutoFit/>
          </a:bodyPr>
          <a:lstStyle/>
          <a:p>
            <a:pPr>
              <a:spcAft>
                <a:spcPts val="2600"/>
              </a:spcAft>
            </a:pPr>
            <a:r>
              <a:rPr lang="ja" sz="2000" noProof="0" dirty="0">
                <a:latin typeface="+mj-lt"/>
              </a:rPr>
              <a:t>毎日試してみたいAIを活用したタスクは何ですか? </a:t>
            </a:r>
            <a:br>
              <a:rPr lang="en-US" sz="2000" noProof="0" dirty="0"/>
            </a:br>
            <a:r>
              <a:rPr lang="ja" sz="2000" noProof="0" dirty="0"/>
              <a:t>(例:メールの要約、コンテンツの下書き)</a:t>
            </a:r>
          </a:p>
          <a:p>
            <a:pPr>
              <a:spcAft>
                <a:spcPts val="2600"/>
              </a:spcAft>
            </a:pPr>
            <a:r>
              <a:rPr lang="ja" sz="2000" noProof="0" dirty="0">
                <a:latin typeface="+mj-lt"/>
              </a:rPr>
              <a:t>それをあなたのルーチンにどのように統合しますか? </a:t>
            </a:r>
            <a:br>
              <a:rPr lang="en-US" sz="2000" noProof="0" dirty="0">
                <a:latin typeface="+mj-lt"/>
              </a:rPr>
            </a:br>
            <a:r>
              <a:rPr lang="ja" sz="2000" noProof="0" dirty="0"/>
              <a:t>(例:メールチェック後、AIを使ってポイントをまとめる)</a:t>
            </a:r>
          </a:p>
          <a:p>
            <a:pPr>
              <a:spcAft>
                <a:spcPts val="2600"/>
              </a:spcAft>
            </a:pPr>
            <a:r>
              <a:rPr lang="ja" sz="2000" noProof="0" dirty="0">
                <a:latin typeface="+mj-lt"/>
              </a:rPr>
              <a:t>AIの習慣をどのように軌道に乗せますか?</a:t>
            </a:r>
            <a:br>
              <a:rPr lang="en-US" sz="2000" noProof="0" dirty="0">
                <a:latin typeface="+mj-lt"/>
              </a:rPr>
            </a:br>
            <a:r>
              <a:rPr lang="ja" sz="2000" noProof="0" dirty="0"/>
              <a:t>(例:リマインダーの設定、プロンプトの調整、インサイトの共有)</a:t>
            </a:r>
          </a:p>
        </p:txBody>
      </p:sp>
      <p:sp>
        <p:nvSpPr>
          <p:cNvPr id="8" name="Rectangle 7">
            <a:extLst>
              <a:ext uri="{FF2B5EF4-FFF2-40B4-BE49-F238E27FC236}">
                <a16:creationId xmlns:a16="http://schemas.microsoft.com/office/drawing/2014/main" id="{144856A3-473F-1861-80D8-2C480EAB2379}"/>
              </a:ext>
            </a:extLst>
          </p:cNvPr>
          <p:cNvSpPr/>
          <p:nvPr/>
        </p:nvSpPr>
        <p:spPr bwMode="auto">
          <a:xfrm>
            <a:off x="4076698" y="5338587"/>
            <a:ext cx="7528561" cy="891657"/>
          </a:xfrm>
          <a:prstGeom prst="rect">
            <a:avLst/>
          </a:prstGeom>
          <a:solidFill>
            <a:srgbClr val="D7D2C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r>
              <a:rPr lang="ja" sz="2000" b="1" noProof="0" dirty="0">
                <a:solidFill>
                  <a:schemeClr val="tx1"/>
                </a:solidFill>
              </a:rPr>
              <a:t>プロのヒント: </a:t>
            </a:r>
            <a:r>
              <a:rPr lang="ja" sz="2000" noProof="0" dirty="0">
                <a:solidFill>
                  <a:schemeClr val="tx1"/>
                </a:solidFill>
              </a:rPr>
              <a:t>AIの習慣を付箋に書き、 </a:t>
            </a:r>
          </a:p>
          <a:p>
            <a:pPr algn="ctr"/>
            <a:r>
              <a:rPr lang="ja" sz="2000" noProof="0" dirty="0">
                <a:solidFill>
                  <a:schemeClr val="tx1"/>
                </a:solidFill>
              </a:rPr>
              <a:t>リマインダー⏰を設定するか、説明責任を果たす仲間を見つけてください!</a:t>
            </a:r>
          </a:p>
        </p:txBody>
      </p:sp>
      <p:pic>
        <p:nvPicPr>
          <p:cNvPr id="13" name="Graphic 12" descr="ライトオンアウトライン">
            <a:extLst>
              <a:ext uri="{FF2B5EF4-FFF2-40B4-BE49-F238E27FC236}">
                <a16:creationId xmlns:a16="http://schemas.microsoft.com/office/drawing/2014/main" id="{287B104A-2C8E-F505-E13E-3CBEA579D7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99791" y="5514158"/>
            <a:ext cx="506104" cy="551539"/>
          </a:xfrm>
          <a:prstGeom prst="rect">
            <a:avLst/>
          </a:prstGeom>
        </p:spPr>
      </p:pic>
    </p:spTree>
    <p:extLst>
      <p:ext uri="{BB962C8B-B14F-4D97-AF65-F5344CB8AC3E}">
        <p14:creationId xmlns:p14="http://schemas.microsoft.com/office/powerpoint/2010/main" val="375133303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C25B6-F071-471B-1726-40FE1A1334C3}"/>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5F78CA91-927C-12D0-DB04-047C98B028BA}"/>
              </a:ext>
            </a:extLst>
          </p:cNvPr>
          <p:cNvSpPr>
            <a:spLocks noGrp="1"/>
          </p:cNvSpPr>
          <p:nvPr>
            <p:ph type="title"/>
          </p:nvPr>
        </p:nvSpPr>
        <p:spPr>
          <a:xfrm>
            <a:off x="588263" y="688519"/>
            <a:ext cx="11018520" cy="553998"/>
          </a:xfrm>
        </p:spPr>
        <p:txBody>
          <a:bodyPr tIns="0" rIns="0" bIns="0">
            <a:noAutofit/>
          </a:bodyPr>
          <a:lstStyle/>
          <a:p>
            <a:r>
              <a:rPr lang="ja" noProof="0" dirty="0"/>
              <a:t>私たちは一緒に、次のことについて話し合いました。</a:t>
            </a:r>
            <a:endParaRPr lang="en-US" sz="4400" noProof="0" dirty="0">
              <a:highlight>
                <a:srgbClr val="FFFF00"/>
              </a:highlight>
            </a:endParaRPr>
          </a:p>
        </p:txBody>
      </p:sp>
      <p:sp>
        <p:nvSpPr>
          <p:cNvPr id="2" name="Text Placeholder 2">
            <a:extLst>
              <a:ext uri="{FF2B5EF4-FFF2-40B4-BE49-F238E27FC236}">
                <a16:creationId xmlns:a16="http://schemas.microsoft.com/office/drawing/2014/main" id="{9179DE3F-E3D8-84FB-7F3A-F81027FB9495}"/>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7分間</a:t>
            </a:r>
          </a:p>
        </p:txBody>
      </p:sp>
      <p:sp>
        <p:nvSpPr>
          <p:cNvPr id="7" name="Text Placeholder 33">
            <a:extLst>
              <a:ext uri="{FF2B5EF4-FFF2-40B4-BE49-F238E27FC236}">
                <a16:creationId xmlns:a16="http://schemas.microsoft.com/office/drawing/2014/main" id="{E967055C-3EF2-1B40-749B-68BFCC1B70B8}"/>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dirty="0">
                <a:solidFill>
                  <a:schemeClr val="bg1"/>
                </a:solidFill>
                <a:latin typeface="+mj-lt"/>
                <a:cs typeface="Segoe UI" panose="020B0502040204020203" pitchFamily="34" charset="0"/>
              </a:rPr>
              <a:t>AIのマインドセットを歓迎し、解き放つ</a:t>
            </a:r>
          </a:p>
        </p:txBody>
      </p:sp>
      <p:sp>
        <p:nvSpPr>
          <p:cNvPr id="9" name="Text Placeholder 2">
            <a:extLst>
              <a:ext uri="{FF2B5EF4-FFF2-40B4-BE49-F238E27FC236}">
                <a16:creationId xmlns:a16="http://schemas.microsoft.com/office/drawing/2014/main" id="{DEE10A44-EA51-7437-19AA-72E3FA42870B}"/>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6分間</a:t>
            </a:r>
          </a:p>
        </p:txBody>
      </p:sp>
      <p:sp>
        <p:nvSpPr>
          <p:cNvPr id="3" name="Text Placeholder 33">
            <a:extLst>
              <a:ext uri="{FF2B5EF4-FFF2-40B4-BE49-F238E27FC236}">
                <a16:creationId xmlns:a16="http://schemas.microsoft.com/office/drawing/2014/main" id="{932A7073-8BB8-B86B-148C-19CF6BE22366}"/>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dirty="0">
                <a:solidFill>
                  <a:schemeClr val="bg1"/>
                </a:solidFill>
                <a:latin typeface="+mj-lt"/>
                <a:cs typeface="Segoe UI" panose="020B0502040204020203" pitchFamily="34" charset="0"/>
              </a:rPr>
              <a:t>AI の仕事仲間に会う</a:t>
            </a:r>
            <a:r>
              <a:rPr lang="ja" sz="2400" noProof="0" dirty="0">
                <a:solidFill>
                  <a:schemeClr val="bg1"/>
                </a:solidFill>
                <a:cs typeface="Segoe UI" panose="020B0502040204020203" pitchFamily="34" charset="0"/>
              </a:rPr>
              <a:t>: AI がどのように役立つか</a:t>
            </a:r>
          </a:p>
        </p:txBody>
      </p:sp>
      <p:sp>
        <p:nvSpPr>
          <p:cNvPr id="11" name="Text Placeholder 2">
            <a:extLst>
              <a:ext uri="{FF2B5EF4-FFF2-40B4-BE49-F238E27FC236}">
                <a16:creationId xmlns:a16="http://schemas.microsoft.com/office/drawing/2014/main" id="{5C05510B-AABB-03EC-AD7C-871110BD545E}"/>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15分</a:t>
            </a:r>
          </a:p>
        </p:txBody>
      </p:sp>
      <p:sp>
        <p:nvSpPr>
          <p:cNvPr id="10" name="Text Placeholder 33">
            <a:extLst>
              <a:ext uri="{FF2B5EF4-FFF2-40B4-BE49-F238E27FC236}">
                <a16:creationId xmlns:a16="http://schemas.microsoft.com/office/drawing/2014/main" id="{B099D34D-B51C-8EDD-6309-AC90AD1B847A}"/>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dirty="0">
                <a:solidFill>
                  <a:schemeClr val="bg1"/>
                </a:solidFill>
                <a:latin typeface="+mj-lt"/>
                <a:cs typeface="Segoe UI" panose="020B0502040204020203" pitchFamily="34" charset="0"/>
              </a:rPr>
              <a:t>AIで実際の仕事の問題を解決する</a:t>
            </a:r>
            <a:r>
              <a:rPr lang="ja" sz="2400" noProof="0" dirty="0">
                <a:solidFill>
                  <a:schemeClr val="bg1"/>
                </a:solidFill>
                <a:cs typeface="Segoe UI" panose="020B0502040204020203" pitchFamily="34" charset="0"/>
              </a:rPr>
              <a:t>:AI Kickstarterを見つける</a:t>
            </a:r>
          </a:p>
        </p:txBody>
      </p:sp>
      <p:sp>
        <p:nvSpPr>
          <p:cNvPr id="4" name="Text Placeholder 2">
            <a:extLst>
              <a:ext uri="{FF2B5EF4-FFF2-40B4-BE49-F238E27FC236}">
                <a16:creationId xmlns:a16="http://schemas.microsoft.com/office/drawing/2014/main" id="{5FDD3335-B6A7-39C8-7BB3-84A63928C301}"/>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12分</a:t>
            </a:r>
          </a:p>
        </p:txBody>
      </p:sp>
      <p:sp>
        <p:nvSpPr>
          <p:cNvPr id="12" name="Text Placeholder 33">
            <a:extLst>
              <a:ext uri="{FF2B5EF4-FFF2-40B4-BE49-F238E27FC236}">
                <a16:creationId xmlns:a16="http://schemas.microsoft.com/office/drawing/2014/main" id="{68C58281-E12E-7BB7-4F79-219136307778}"/>
              </a:ext>
            </a:extLst>
          </p:cNvPr>
          <p:cNvSpPr txBox="1">
            <a:spLocks/>
          </p:cNvSpPr>
          <p:nvPr/>
        </p:nvSpPr>
        <p:spPr>
          <a:xfrm>
            <a:off x="2212451" y="4590699"/>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noProof="0" dirty="0">
                <a:solidFill>
                  <a:schemeClr val="bg1"/>
                </a:solidFill>
                <a:cs typeface="Segoe UI" panose="020B0502040204020203" pitchFamily="34" charset="0"/>
              </a:rPr>
              <a:t>ミニエクササイズで  </a:t>
            </a:r>
            <a:r>
              <a:rPr lang="ja" sz="2400" noProof="0" dirty="0">
                <a:solidFill>
                  <a:schemeClr val="bg1"/>
                </a:solidFill>
                <a:latin typeface="+mj-lt"/>
                <a:cs typeface="Segoe UI" panose="020B0502040204020203" pitchFamily="34" charset="0"/>
              </a:rPr>
              <a:t>基本的なプロンプトを練習する</a:t>
            </a:r>
          </a:p>
        </p:txBody>
      </p:sp>
      <p:sp>
        <p:nvSpPr>
          <p:cNvPr id="6" name="Text Placeholder 2">
            <a:extLst>
              <a:ext uri="{FF2B5EF4-FFF2-40B4-BE49-F238E27FC236}">
                <a16:creationId xmlns:a16="http://schemas.microsoft.com/office/drawing/2014/main" id="{2934B58A-BA64-4503-F7F7-6F46C6BEFC86}"/>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10分間</a:t>
            </a:r>
          </a:p>
        </p:txBody>
      </p:sp>
      <p:sp>
        <p:nvSpPr>
          <p:cNvPr id="5" name="Text Placeholder 33">
            <a:extLst>
              <a:ext uri="{FF2B5EF4-FFF2-40B4-BE49-F238E27FC236}">
                <a16:creationId xmlns:a16="http://schemas.microsoft.com/office/drawing/2014/main" id="{1213F791-DEA6-3BB3-2420-38083CBEAA05}"/>
              </a:ext>
            </a:extLst>
          </p:cNvPr>
          <p:cNvSpPr txBox="1">
            <a:spLocks/>
          </p:cNvSpPr>
          <p:nvPr/>
        </p:nvSpPr>
        <p:spPr>
          <a:xfrm>
            <a:off x="2212451" y="5585553"/>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noProof="0" dirty="0">
                <a:solidFill>
                  <a:schemeClr val="bg1"/>
                </a:solidFill>
                <a:latin typeface="+mj-lt"/>
                <a:cs typeface="Segoe UI" panose="020B0502040204020203" pitchFamily="34" charset="0"/>
              </a:rPr>
              <a:t>小さくて簡単なアクションを計画する: </a:t>
            </a:r>
            <a:r>
              <a:rPr lang="ja" sz="2400" noProof="0" dirty="0">
                <a:solidFill>
                  <a:schemeClr val="bg1"/>
                </a:solidFill>
                <a:cs typeface="Segoe UI" panose="020B0502040204020203" pitchFamily="34" charset="0"/>
              </a:rPr>
              <a:t>クイックウィンでよりスマートに作業</a:t>
            </a:r>
          </a:p>
        </p:txBody>
      </p:sp>
    </p:spTree>
    <p:extLst>
      <p:ext uri="{BB962C8B-B14F-4D97-AF65-F5344CB8AC3E}">
        <p14:creationId xmlns:p14="http://schemas.microsoft.com/office/powerpoint/2010/main" val="2949081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9B6B9-5DC3-02C5-A97F-D671F7799E86}"/>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54E6DE34-F49D-2C16-DEE1-4E6558020B0E}"/>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rot="16200000">
            <a:off x="138404" y="175188"/>
            <a:ext cx="1674350" cy="1323975"/>
          </a:xfrm>
          <a:prstGeom prst="rect">
            <a:avLst/>
          </a:prstGeom>
        </p:spPr>
      </p:pic>
      <p:pic>
        <p:nvPicPr>
          <p:cNvPr id="20" name="Picture 19">
            <a:extLst>
              <a:ext uri="{FF2B5EF4-FFF2-40B4-BE49-F238E27FC236}">
                <a16:creationId xmlns:a16="http://schemas.microsoft.com/office/drawing/2014/main" id="{FFCCF0E7-FC74-5FFB-8C54-0F7CBA3D7E84}"/>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6200000" flipV="1">
            <a:off x="9656299" y="-645448"/>
            <a:ext cx="1917237" cy="3154166"/>
          </a:xfrm>
          <a:prstGeom prst="rect">
            <a:avLst/>
          </a:prstGeom>
        </p:spPr>
      </p:pic>
      <p:sp>
        <p:nvSpPr>
          <p:cNvPr id="8" name="Title 16">
            <a:extLst>
              <a:ext uri="{FF2B5EF4-FFF2-40B4-BE49-F238E27FC236}">
                <a16:creationId xmlns:a16="http://schemas.microsoft.com/office/drawing/2014/main" id="{A3504357-DDC0-8459-D552-E4D27D8F21DB}"/>
              </a:ext>
            </a:extLst>
          </p:cNvPr>
          <p:cNvSpPr>
            <a:spLocks noGrp="1"/>
          </p:cNvSpPr>
          <p:nvPr>
            <p:ph type="title"/>
          </p:nvPr>
        </p:nvSpPr>
        <p:spPr>
          <a:xfrm>
            <a:off x="641542" y="1979698"/>
            <a:ext cx="4618716" cy="553998"/>
          </a:xfrm>
        </p:spPr>
        <p:txBody>
          <a:bodyPr tIns="0" rIns="0" bIns="0">
            <a:noAutofit/>
          </a:bodyPr>
          <a:lstStyle/>
          <a:p>
            <a:r>
              <a:rPr lang="ja-JP" altLang="en-US" sz="3600" noProof="0"/>
              <a:t>おめでとうございます</a:t>
            </a:r>
            <a:endParaRPr lang="en-US" sz="3600" noProof="0" dirty="0"/>
          </a:p>
        </p:txBody>
      </p:sp>
      <p:sp>
        <p:nvSpPr>
          <p:cNvPr id="15" name="Text Placeholder 33">
            <a:extLst>
              <a:ext uri="{FF2B5EF4-FFF2-40B4-BE49-F238E27FC236}">
                <a16:creationId xmlns:a16="http://schemas.microsoft.com/office/drawing/2014/main" id="{0CA56A3E-4597-DCBF-83FF-29046442DCC2}"/>
              </a:ext>
            </a:extLst>
          </p:cNvPr>
          <p:cNvSpPr txBox="1">
            <a:spLocks/>
          </p:cNvSpPr>
          <p:nvPr/>
        </p:nvSpPr>
        <p:spPr>
          <a:xfrm>
            <a:off x="641541" y="2707953"/>
            <a:ext cx="454406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dirty="0">
                <a:solidFill>
                  <a:schemeClr val="bg1"/>
                </a:solidFill>
                <a:cs typeface="Segoe UI" panose="020B0502040204020203" pitchFamily="34" charset="0"/>
              </a:rPr>
              <a:t>AI学習の新たなマイルストーン</a:t>
            </a:r>
            <a:br>
              <a:rPr lang="en-US" sz="2400" noProof="0" dirty="0">
                <a:solidFill>
                  <a:schemeClr val="bg1"/>
                </a:solidFill>
                <a:cs typeface="Segoe UI" panose="020B0502040204020203" pitchFamily="34" charset="0"/>
              </a:rPr>
            </a:br>
            <a:r>
              <a:rPr lang="ja" sz="2400" noProof="0" dirty="0">
                <a:solidFill>
                  <a:schemeClr val="bg1"/>
                </a:solidFill>
                <a:cs typeface="Segoe UI" panose="020B0502040204020203" pitchFamily="34" charset="0"/>
              </a:rPr>
              <a:t>を達成しました!</a:t>
            </a:r>
          </a:p>
        </p:txBody>
      </p:sp>
      <p:pic>
        <p:nvPicPr>
          <p:cNvPr id="19" name="Picture 18">
            <a:extLst>
              <a:ext uri="{FF2B5EF4-FFF2-40B4-BE49-F238E27FC236}">
                <a16:creationId xmlns:a16="http://schemas.microsoft.com/office/drawing/2014/main" id="{7EF166AF-3D93-DEDD-4B1F-9B2D0414041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636844" y="5013245"/>
            <a:ext cx="1207911" cy="2481599"/>
          </a:xfrm>
          <a:prstGeom prst="rect">
            <a:avLst/>
          </a:prstGeom>
        </p:spPr>
      </p:pic>
      <p:sp>
        <p:nvSpPr>
          <p:cNvPr id="26" name="Rectangle: Rounded Corners 4">
            <a:extLst>
              <a:ext uri="{FF2B5EF4-FFF2-40B4-BE49-F238E27FC236}">
                <a16:creationId xmlns:a16="http://schemas.microsoft.com/office/drawing/2014/main" id="{0ADCF5EC-3A04-DDB5-0258-6B7314935459}"/>
              </a:ext>
              <a:ext uri="{C183D7F6-B498-43B3-948B-1728B52AA6E4}">
                <adec:decorative xmlns:adec="http://schemas.microsoft.com/office/drawing/2017/decorative" val="1"/>
              </a:ext>
            </a:extLst>
          </p:cNvPr>
          <p:cNvSpPr/>
          <p:nvPr/>
        </p:nvSpPr>
        <p:spPr>
          <a:xfrm>
            <a:off x="5482399" y="944717"/>
            <a:ext cx="6216458" cy="5308600"/>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noProof="0" dirty="0"/>
          </a:p>
        </p:txBody>
      </p:sp>
      <p:sp>
        <p:nvSpPr>
          <p:cNvPr id="2" name="Text Placeholder 2">
            <a:extLst>
              <a:ext uri="{FF2B5EF4-FFF2-40B4-BE49-F238E27FC236}">
                <a16:creationId xmlns:a16="http://schemas.microsoft.com/office/drawing/2014/main" id="{23BC8547-C2ED-B6C6-8532-0651E026BFE5}"/>
              </a:ext>
            </a:extLst>
          </p:cNvPr>
          <p:cNvSpPr txBox="1">
            <a:spLocks/>
          </p:cNvSpPr>
          <p:nvPr/>
        </p:nvSpPr>
        <p:spPr>
          <a:xfrm>
            <a:off x="5796602" y="1678235"/>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1</a:t>
            </a:r>
          </a:p>
        </p:txBody>
      </p:sp>
      <p:sp>
        <p:nvSpPr>
          <p:cNvPr id="5" name="TextBox 4">
            <a:extLst>
              <a:ext uri="{FF2B5EF4-FFF2-40B4-BE49-F238E27FC236}">
                <a16:creationId xmlns:a16="http://schemas.microsoft.com/office/drawing/2014/main" id="{9AF06BD6-18C8-FADB-18B7-A3F8BA55C264}"/>
              </a:ext>
            </a:extLst>
          </p:cNvPr>
          <p:cNvSpPr txBox="1"/>
          <p:nvPr/>
        </p:nvSpPr>
        <p:spPr>
          <a:xfrm>
            <a:off x="6546013" y="1678680"/>
            <a:ext cx="3785959" cy="1461939"/>
          </a:xfrm>
          <a:prstGeom prst="rect">
            <a:avLst/>
          </a:prstGeom>
          <a:noFill/>
        </p:spPr>
        <p:txBody>
          <a:bodyPr wrap="square">
            <a:spAutoFit/>
          </a:bodyPr>
          <a:lstStyle/>
          <a:p>
            <a:pPr marL="0" lvl="1" indent="0">
              <a:spcBef>
                <a:spcPts val="0"/>
              </a:spcBef>
              <a:spcAft>
                <a:spcPts val="900"/>
              </a:spcAft>
              <a:buFont typeface="Wingdings" panose="05000000000000000000" pitchFamily="2" charset="2"/>
              <a:buNone/>
            </a:pPr>
            <a:r>
              <a:rPr lang="ja" sz="2000" b="1" noProof="0" dirty="0">
                <a:solidFill>
                  <a:schemeClr val="bg1"/>
                </a:solidFill>
                <a:cs typeface="Segoe UI" panose="020B0502040204020203" pitchFamily="34" charset="0"/>
              </a:rPr>
              <a:t>バッジを請求する</a:t>
            </a:r>
          </a:p>
          <a:p>
            <a:pPr marL="0" lvl="1" indent="0">
              <a:spcBef>
                <a:spcPts val="0"/>
              </a:spcBef>
              <a:spcAft>
                <a:spcPts val="900"/>
              </a:spcAft>
              <a:buFont typeface="Wingdings" panose="05000000000000000000" pitchFamily="2" charset="2"/>
              <a:buNone/>
            </a:pPr>
            <a:r>
              <a:rPr lang="ja" sz="1800" noProof="0" dirty="0">
                <a:solidFill>
                  <a:schemeClr val="bg1"/>
                </a:solidFill>
                <a:latin typeface="+mj-lt"/>
                <a:cs typeface="Segoe UI" panose="020B0502040204020203" pitchFamily="34" charset="0"/>
              </a:rPr>
              <a:t>ギネス世界記録</a:t>
            </a:r>
            <a:r>
              <a:rPr lang="ja" sz="1800" baseline="30000" noProof="0" dirty="0">
                <a:solidFill>
                  <a:schemeClr val="bg1"/>
                </a:solidFill>
                <a:latin typeface="+mj-lt"/>
                <a:cs typeface="Segoe UI" panose="020B0502040204020203" pitchFamily="34" charset="0"/>
              </a:rPr>
              <a:t>TM</a:t>
            </a:r>
            <a:r>
              <a:rPr lang="ja" sz="1800" noProof="0" dirty="0">
                <a:solidFill>
                  <a:schemeClr val="bg1"/>
                </a:solidFill>
                <a:cs typeface="Segoe UI" panose="020B0502040204020203" pitchFamily="34" charset="0"/>
              </a:rPr>
              <a:t>認証ページで実績を確認してください </a:t>
            </a:r>
          </a:p>
          <a:p>
            <a:pPr marL="0" lvl="1" indent="0">
              <a:spcBef>
                <a:spcPts val="0"/>
              </a:spcBef>
              <a:spcAft>
                <a:spcPts val="900"/>
              </a:spcAft>
              <a:buFont typeface="Wingdings" panose="05000000000000000000" pitchFamily="2" charset="2"/>
              <a:buNone/>
            </a:pPr>
            <a:r>
              <a:rPr lang="ja" sz="1800" noProof="0" dirty="0">
                <a:solidFill>
                  <a:schemeClr val="bg1"/>
                </a:solidFill>
                <a:cs typeface="Segoe UI" panose="020B0502040204020203" pitchFamily="34" charset="0"/>
              </a:rPr>
              <a:t>  https://aka.ms/TrainingAffirmation</a:t>
            </a:r>
          </a:p>
        </p:txBody>
      </p:sp>
      <p:cxnSp>
        <p:nvCxnSpPr>
          <p:cNvPr id="16" name="Straight Connector 15">
            <a:extLst>
              <a:ext uri="{FF2B5EF4-FFF2-40B4-BE49-F238E27FC236}">
                <a16:creationId xmlns:a16="http://schemas.microsoft.com/office/drawing/2014/main" id="{511A2AA0-80EC-46CE-730C-7F17C7D2C2DE}"/>
              </a:ext>
              <a:ext uri="{C183D7F6-B498-43B3-948B-1728B52AA6E4}">
                <adec:decorative xmlns:adec="http://schemas.microsoft.com/office/drawing/2017/decorative" val="1"/>
              </a:ext>
            </a:extLst>
          </p:cNvPr>
          <p:cNvCxnSpPr>
            <a:cxnSpLocks/>
          </p:cNvCxnSpPr>
          <p:nvPr/>
        </p:nvCxnSpPr>
        <p:spPr>
          <a:xfrm>
            <a:off x="5920740" y="3599017"/>
            <a:ext cx="5341017" cy="0"/>
          </a:xfrm>
          <a:prstGeom prst="line">
            <a:avLst/>
          </a:prstGeom>
          <a:ln w="9525">
            <a:gradFill>
              <a:gsLst>
                <a:gs pos="0">
                  <a:srgbClr val="0777D3"/>
                </a:gs>
                <a:gs pos="100000">
                  <a:srgbClr val="B443C4"/>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A1CC8B96-6434-6302-A1ED-C1D272A223EE}"/>
              </a:ext>
            </a:extLst>
          </p:cNvPr>
          <p:cNvSpPr txBox="1">
            <a:spLocks/>
          </p:cNvSpPr>
          <p:nvPr/>
        </p:nvSpPr>
        <p:spPr>
          <a:xfrm>
            <a:off x="5796602" y="4188505"/>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2</a:t>
            </a:r>
          </a:p>
        </p:txBody>
      </p:sp>
      <p:sp>
        <p:nvSpPr>
          <p:cNvPr id="9" name="TextBox 8">
            <a:extLst>
              <a:ext uri="{FF2B5EF4-FFF2-40B4-BE49-F238E27FC236}">
                <a16:creationId xmlns:a16="http://schemas.microsoft.com/office/drawing/2014/main" id="{9BADB33A-A998-13CE-D721-C3F31BF4315D}"/>
              </a:ext>
            </a:extLst>
          </p:cNvPr>
          <p:cNvSpPr txBox="1"/>
          <p:nvPr/>
        </p:nvSpPr>
        <p:spPr>
          <a:xfrm>
            <a:off x="6546013" y="4188505"/>
            <a:ext cx="4715744" cy="1069524"/>
          </a:xfrm>
          <a:prstGeom prst="rect">
            <a:avLst/>
          </a:prstGeom>
          <a:noFill/>
        </p:spPr>
        <p:txBody>
          <a:bodyPr wrap="square">
            <a:spAutoFit/>
          </a:bodyPr>
          <a:lstStyle/>
          <a:p>
            <a:pPr marL="0" lvl="1" indent="0">
              <a:spcBef>
                <a:spcPts val="0"/>
              </a:spcBef>
              <a:spcAft>
                <a:spcPts val="900"/>
              </a:spcAft>
              <a:buFont typeface="Wingdings" panose="05000000000000000000" pitchFamily="2" charset="2"/>
              <a:buNone/>
            </a:pPr>
            <a:r>
              <a:rPr lang="ja" sz="2000" b="1" noProof="0" dirty="0">
                <a:solidFill>
                  <a:schemeClr val="bg1"/>
                </a:solidFill>
                <a:cs typeface="Segoe UI" panose="020B0502040204020203" pitchFamily="34" charset="0"/>
              </a:rPr>
              <a:t>あなたの成功を分かち合いましょう!</a:t>
            </a:r>
          </a:p>
          <a:p>
            <a:pPr marL="0" lvl="1" indent="0">
              <a:spcBef>
                <a:spcPts val="0"/>
              </a:spcBef>
              <a:spcAft>
                <a:spcPts val="900"/>
              </a:spcAft>
              <a:buFont typeface="Wingdings" panose="05000000000000000000" pitchFamily="2" charset="2"/>
              <a:buNone/>
            </a:pPr>
            <a:r>
              <a:rPr lang="ja" sz="1800" noProof="0" dirty="0">
                <a:solidFill>
                  <a:schemeClr val="bg1"/>
                </a:solidFill>
                <a:cs typeface="Segoe UI" panose="020B0502040204020203" pitchFamily="34" charset="0"/>
              </a:rPr>
              <a:t>成果をアピールし、#AISkillsFest でマイルストーンを投稿する</a:t>
            </a:r>
          </a:p>
        </p:txBody>
      </p:sp>
      <p:pic>
        <p:nvPicPr>
          <p:cNvPr id="4" name="Picture 3" descr="A qr code on a white background&#10;&#10;AI-generated content may be incorrect.">
            <a:extLst>
              <a:ext uri="{FF2B5EF4-FFF2-40B4-BE49-F238E27FC236}">
                <a16:creationId xmlns:a16="http://schemas.microsoft.com/office/drawing/2014/main" id="{75E64322-CD7F-6338-71A5-85C1C2440454}"/>
              </a:ext>
            </a:extLst>
          </p:cNvPr>
          <p:cNvPicPr>
            <a:picLocks noChangeAspect="1"/>
          </p:cNvPicPr>
          <p:nvPr/>
        </p:nvPicPr>
        <p:blipFill>
          <a:blip r:embed="rId6"/>
          <a:stretch>
            <a:fillRect/>
          </a:stretch>
        </p:blipFill>
        <p:spPr>
          <a:xfrm>
            <a:off x="10427000" y="1649621"/>
            <a:ext cx="1646567" cy="1660945"/>
          </a:xfrm>
          <a:prstGeom prst="rect">
            <a:avLst/>
          </a:prstGeom>
        </p:spPr>
      </p:pic>
      <p:pic>
        <p:nvPicPr>
          <p:cNvPr id="6" name="Picture 5" descr="A blue and black sign&#10;&#10;AI-generated content may be incorrect.">
            <a:extLst>
              <a:ext uri="{FF2B5EF4-FFF2-40B4-BE49-F238E27FC236}">
                <a16:creationId xmlns:a16="http://schemas.microsoft.com/office/drawing/2014/main" id="{9C9E71A1-C248-27B2-31F4-C3FF1CAB9209}"/>
              </a:ext>
            </a:extLst>
          </p:cNvPr>
          <p:cNvPicPr>
            <a:picLocks noChangeAspect="1"/>
          </p:cNvPicPr>
          <p:nvPr/>
        </p:nvPicPr>
        <p:blipFill>
          <a:blip r:embed="rId7"/>
          <a:stretch>
            <a:fillRect/>
          </a:stretch>
        </p:blipFill>
        <p:spPr>
          <a:xfrm>
            <a:off x="747851" y="4165004"/>
            <a:ext cx="2868642" cy="944952"/>
          </a:xfrm>
          <a:prstGeom prst="rect">
            <a:avLst/>
          </a:prstGeom>
        </p:spPr>
      </p:pic>
    </p:spTree>
    <p:extLst>
      <p:ext uri="{BB962C8B-B14F-4D97-AF65-F5344CB8AC3E}">
        <p14:creationId xmlns:p14="http://schemas.microsoft.com/office/powerpoint/2010/main" val="17766299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xmlns:adec="http://schemas.microsoft.com/office/drawing/2017/decorative" xmlns:a14="http://schemas.microsoft.com/office/drawing/2010/main">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76192-9529-FD02-435E-F30311D57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93E0BB-1299-D5AB-47DE-3E4C38284468}"/>
              </a:ext>
            </a:extLst>
          </p:cNvPr>
          <p:cNvSpPr>
            <a:spLocks noGrp="1"/>
          </p:cNvSpPr>
          <p:nvPr>
            <p:ph type="title" idx="4294967295"/>
          </p:nvPr>
        </p:nvSpPr>
        <p:spPr>
          <a:xfrm>
            <a:off x="588263" y="-731520"/>
            <a:ext cx="11018520" cy="430887"/>
          </a:xfrm>
        </p:spPr>
        <p:txBody>
          <a:bodyPr/>
          <a:lstStyle/>
          <a:p>
            <a:r>
              <a:rPr lang="ja" sz="2800" noProof="0" dirty="0">
                <a:solidFill>
                  <a:srgbClr val="F0F0ED"/>
                </a:solidFill>
              </a:rPr>
              <a:t>クロージングスライド、暗い</a:t>
            </a:r>
          </a:p>
        </p:txBody>
      </p:sp>
    </p:spTree>
    <p:extLst>
      <p:ext uri="{BB962C8B-B14F-4D97-AF65-F5344CB8AC3E}">
        <p14:creationId xmlns:p14="http://schemas.microsoft.com/office/powerpoint/2010/main" val="28879991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CDAAE806-13C1-F4C6-ED7C-B77F902C4978}"/>
              </a:ext>
            </a:extLst>
          </p:cNvPr>
          <p:cNvSpPr>
            <a:spLocks noGrp="1"/>
          </p:cNvSpPr>
          <p:nvPr>
            <p:ph type="title"/>
          </p:nvPr>
        </p:nvSpPr>
        <p:spPr>
          <a:xfrm>
            <a:off x="588263" y="665369"/>
            <a:ext cx="11018520" cy="553998"/>
          </a:xfrm>
        </p:spPr>
        <p:txBody>
          <a:bodyPr tIns="0" rIns="0" bIns="0">
            <a:noAutofit/>
          </a:bodyPr>
          <a:lstStyle/>
          <a:p>
            <a:r>
              <a:rPr lang="ja" noProof="0" dirty="0"/>
              <a:t>一緒に、私たちは探求します</a:t>
            </a:r>
            <a:endParaRPr lang="en-US" sz="4400" noProof="0" dirty="0">
              <a:highlight>
                <a:srgbClr val="FFFF00"/>
              </a:highlight>
            </a:endParaRPr>
          </a:p>
        </p:txBody>
      </p:sp>
      <p:sp>
        <p:nvSpPr>
          <p:cNvPr id="2" name="Text Placeholder 2">
            <a:extLst>
              <a:ext uri="{FF2B5EF4-FFF2-40B4-BE49-F238E27FC236}">
                <a16:creationId xmlns:a16="http://schemas.microsoft.com/office/drawing/2014/main" id="{A74F2C88-BBEB-0B2A-D6BD-ED38BD5786D6}"/>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7分間</a:t>
            </a:r>
          </a:p>
        </p:txBody>
      </p:sp>
      <p:sp>
        <p:nvSpPr>
          <p:cNvPr id="7" name="Text Placeholder 33">
            <a:extLst>
              <a:ext uri="{FF2B5EF4-FFF2-40B4-BE49-F238E27FC236}">
                <a16:creationId xmlns:a16="http://schemas.microsoft.com/office/drawing/2014/main" id="{A3ACE7E2-D6DB-C668-AF5B-2DCF26A58205}"/>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dirty="0">
                <a:solidFill>
                  <a:schemeClr val="bg1"/>
                </a:solidFill>
                <a:latin typeface="+mj-lt"/>
                <a:cs typeface="Segoe UI" panose="020B0502040204020203" pitchFamily="34" charset="0"/>
              </a:rPr>
              <a:t>AIのマインドセットを歓迎し、解き放つ</a:t>
            </a:r>
          </a:p>
        </p:txBody>
      </p:sp>
      <p:sp>
        <p:nvSpPr>
          <p:cNvPr id="9" name="Text Placeholder 2">
            <a:extLst>
              <a:ext uri="{FF2B5EF4-FFF2-40B4-BE49-F238E27FC236}">
                <a16:creationId xmlns:a16="http://schemas.microsoft.com/office/drawing/2014/main" id="{4C51F05E-9372-4943-6C52-80E323CF7D58}"/>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6分間</a:t>
            </a:r>
          </a:p>
        </p:txBody>
      </p:sp>
      <p:sp>
        <p:nvSpPr>
          <p:cNvPr id="3" name="Text Placeholder 33">
            <a:extLst>
              <a:ext uri="{FF2B5EF4-FFF2-40B4-BE49-F238E27FC236}">
                <a16:creationId xmlns:a16="http://schemas.microsoft.com/office/drawing/2014/main" id="{633A9E13-D140-C6A6-2973-8890928CE808}"/>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a:solidFill>
                  <a:schemeClr val="bg1"/>
                </a:solidFill>
                <a:latin typeface="+mj-lt"/>
                <a:cs typeface="Segoe UI" panose="020B0502040204020203" pitchFamily="34" charset="0"/>
              </a:rPr>
              <a:t>AI の</a:t>
            </a:r>
            <a:r>
              <a:rPr lang="ja-JP" altLang="en-US" sz="2400">
                <a:solidFill>
                  <a:schemeClr val="bg1"/>
                </a:solidFill>
                <a:latin typeface="+mj-lt"/>
                <a:cs typeface="Segoe UI" panose="020B0502040204020203" pitchFamily="34" charset="0"/>
              </a:rPr>
              <a:t>同僚</a:t>
            </a:r>
            <a:r>
              <a:rPr lang="ja" sz="2400" noProof="0">
                <a:solidFill>
                  <a:schemeClr val="bg1"/>
                </a:solidFill>
                <a:latin typeface="+mj-lt"/>
                <a:cs typeface="Segoe UI" panose="020B0502040204020203" pitchFamily="34" charset="0"/>
              </a:rPr>
              <a:t>に</a:t>
            </a:r>
            <a:r>
              <a:rPr lang="ja" sz="2400" noProof="0" dirty="0">
                <a:solidFill>
                  <a:schemeClr val="bg1"/>
                </a:solidFill>
                <a:latin typeface="+mj-lt"/>
                <a:cs typeface="Segoe UI" panose="020B0502040204020203" pitchFamily="34" charset="0"/>
              </a:rPr>
              <a:t>会う</a:t>
            </a:r>
            <a:r>
              <a:rPr lang="ja" sz="2400" noProof="0" dirty="0">
                <a:solidFill>
                  <a:schemeClr val="bg1"/>
                </a:solidFill>
                <a:cs typeface="Segoe UI" panose="020B0502040204020203" pitchFamily="34" charset="0"/>
              </a:rPr>
              <a:t>: AI がどのように役立つか</a:t>
            </a:r>
          </a:p>
        </p:txBody>
      </p:sp>
      <p:sp>
        <p:nvSpPr>
          <p:cNvPr id="11" name="Text Placeholder 2">
            <a:extLst>
              <a:ext uri="{FF2B5EF4-FFF2-40B4-BE49-F238E27FC236}">
                <a16:creationId xmlns:a16="http://schemas.microsoft.com/office/drawing/2014/main" id="{54CC0669-AC52-B6BF-3442-F91299F80CC2}"/>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15分</a:t>
            </a:r>
          </a:p>
        </p:txBody>
      </p:sp>
      <p:sp>
        <p:nvSpPr>
          <p:cNvPr id="10" name="Text Placeholder 33">
            <a:extLst>
              <a:ext uri="{FF2B5EF4-FFF2-40B4-BE49-F238E27FC236}">
                <a16:creationId xmlns:a16="http://schemas.microsoft.com/office/drawing/2014/main" id="{25B48F22-E593-CA95-2914-B632A2F8BE04}"/>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noProof="0" dirty="0">
                <a:solidFill>
                  <a:schemeClr val="bg1"/>
                </a:solidFill>
                <a:latin typeface="+mj-lt"/>
                <a:cs typeface="Segoe UI" panose="020B0502040204020203" pitchFamily="34" charset="0"/>
              </a:rPr>
              <a:t>AIで実際の仕事の問題を解決する</a:t>
            </a:r>
            <a:r>
              <a:rPr lang="ja" sz="2400" noProof="0" dirty="0">
                <a:solidFill>
                  <a:schemeClr val="bg1"/>
                </a:solidFill>
                <a:cs typeface="Segoe UI" panose="020B0502040204020203" pitchFamily="34" charset="0"/>
              </a:rPr>
              <a:t>:AI Kickstarterを見つける</a:t>
            </a:r>
          </a:p>
        </p:txBody>
      </p:sp>
      <p:sp>
        <p:nvSpPr>
          <p:cNvPr id="4" name="Text Placeholder 2">
            <a:extLst>
              <a:ext uri="{FF2B5EF4-FFF2-40B4-BE49-F238E27FC236}">
                <a16:creationId xmlns:a16="http://schemas.microsoft.com/office/drawing/2014/main" id="{5207C481-4F82-C503-061C-E58CDED92813}"/>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12分</a:t>
            </a:r>
          </a:p>
        </p:txBody>
      </p:sp>
      <p:sp>
        <p:nvSpPr>
          <p:cNvPr id="12" name="Text Placeholder 33">
            <a:extLst>
              <a:ext uri="{FF2B5EF4-FFF2-40B4-BE49-F238E27FC236}">
                <a16:creationId xmlns:a16="http://schemas.microsoft.com/office/drawing/2014/main" id="{D8CA9FED-F9FA-33DC-8DA8-31622A7976C0}"/>
              </a:ext>
            </a:extLst>
          </p:cNvPr>
          <p:cNvSpPr txBox="1">
            <a:spLocks/>
          </p:cNvSpPr>
          <p:nvPr/>
        </p:nvSpPr>
        <p:spPr>
          <a:xfrm>
            <a:off x="2212451" y="4590699"/>
            <a:ext cx="10595987" cy="369332"/>
          </a:xfrm>
          <a:prstGeom prst="rect">
            <a:avLst/>
          </a:prstGeom>
        </p:spPr>
        <p:txBody>
          <a:bodyPr vert="horz" wrap="square" lIns="0" tIns="0" rIns="0" bIns="0" rtlCol="0" anchor="t">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noProof="0" dirty="0">
                <a:solidFill>
                  <a:schemeClr val="bg1"/>
                </a:solidFill>
                <a:cs typeface="Segoe UI"/>
              </a:rPr>
              <a:t>ミニエクササイズで  </a:t>
            </a:r>
            <a:r>
              <a:rPr lang="ja" sz="2400" noProof="0" dirty="0">
                <a:solidFill>
                  <a:schemeClr val="bg1"/>
                </a:solidFill>
                <a:latin typeface="+mj-lt"/>
                <a:cs typeface="Segoe UI"/>
              </a:rPr>
              <a:t>基本的なプロンプトを練習する</a:t>
            </a:r>
          </a:p>
        </p:txBody>
      </p:sp>
      <p:sp>
        <p:nvSpPr>
          <p:cNvPr id="6" name="Text Placeholder 2">
            <a:extLst>
              <a:ext uri="{FF2B5EF4-FFF2-40B4-BE49-F238E27FC236}">
                <a16:creationId xmlns:a16="http://schemas.microsoft.com/office/drawing/2014/main" id="{93ED17E4-C3E1-340A-DC51-9FF14740EE6B}"/>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noProof="0" dirty="0"/>
              <a:t>10分間</a:t>
            </a:r>
          </a:p>
        </p:txBody>
      </p:sp>
      <p:sp>
        <p:nvSpPr>
          <p:cNvPr id="5" name="Text Placeholder 33">
            <a:extLst>
              <a:ext uri="{FF2B5EF4-FFF2-40B4-BE49-F238E27FC236}">
                <a16:creationId xmlns:a16="http://schemas.microsoft.com/office/drawing/2014/main" id="{18902AD1-2908-0D16-AD10-63DD879D28C8}"/>
              </a:ext>
            </a:extLst>
          </p:cNvPr>
          <p:cNvSpPr txBox="1">
            <a:spLocks/>
          </p:cNvSpPr>
          <p:nvPr/>
        </p:nvSpPr>
        <p:spPr>
          <a:xfrm>
            <a:off x="2212451" y="5585553"/>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noProof="0">
                <a:solidFill>
                  <a:schemeClr val="bg1"/>
                </a:solidFill>
                <a:latin typeface="+mj-lt"/>
                <a:cs typeface="Segoe UI" panose="020B0502040204020203" pitchFamily="34" charset="0"/>
              </a:rPr>
              <a:t>簡単</a:t>
            </a:r>
            <a:r>
              <a:rPr lang="ja" sz="2400" noProof="0" dirty="0">
                <a:solidFill>
                  <a:schemeClr val="bg1"/>
                </a:solidFill>
                <a:latin typeface="+mj-lt"/>
                <a:cs typeface="Segoe UI" panose="020B0502040204020203" pitchFamily="34" charset="0"/>
              </a:rPr>
              <a:t>なアクションを計画する: </a:t>
            </a:r>
            <a:r>
              <a:rPr lang="ja" sz="2400" noProof="0" dirty="0">
                <a:solidFill>
                  <a:schemeClr val="bg1"/>
                </a:solidFill>
                <a:cs typeface="Segoe UI" panose="020B0502040204020203" pitchFamily="34" charset="0"/>
              </a:rPr>
              <a:t>クイックウィンでよりスマートに作業</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11ED-F25E-6F70-06A4-B93793E9C4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BDA231-5185-5F65-5201-E6DD947953C7}"/>
              </a:ext>
            </a:extLst>
          </p:cNvPr>
          <p:cNvSpPr>
            <a:spLocks noGrp="1"/>
          </p:cNvSpPr>
          <p:nvPr>
            <p:ph type="title"/>
          </p:nvPr>
        </p:nvSpPr>
        <p:spPr>
          <a:xfrm>
            <a:off x="585216" y="2423825"/>
            <a:ext cx="6217920" cy="1107996"/>
          </a:xfrm>
        </p:spPr>
        <p:txBody>
          <a:bodyPr/>
          <a:lstStyle/>
          <a:p>
            <a:r>
              <a:rPr lang="ja" noProof="0" dirty="0"/>
              <a:t>1: </a:t>
            </a:r>
            <a:r>
              <a:rPr lang="ja" noProof="0"/>
              <a:t>AI の</a:t>
            </a:r>
            <a:r>
              <a:rPr lang="ja-JP" altLang="en-US" noProof="0"/>
              <a:t>マインドセット</a:t>
            </a:r>
            <a:r>
              <a:rPr lang="ja" noProof="0"/>
              <a:t>を</a:t>
            </a:r>
            <a:br>
              <a:rPr lang="en-US" altLang="ja" noProof="0"/>
            </a:br>
            <a:r>
              <a:rPr lang="ja" noProof="0"/>
              <a:t>歓迎</a:t>
            </a:r>
            <a:r>
              <a:rPr lang="ja" noProof="0" dirty="0"/>
              <a:t>し</a:t>
            </a:r>
            <a:r>
              <a:rPr lang="ja" noProof="0"/>
              <a:t>、 解き放つ</a:t>
            </a:r>
            <a:endParaRPr lang="ja" noProof="0" dirty="0"/>
          </a:p>
        </p:txBody>
      </p:sp>
      <p:sp>
        <p:nvSpPr>
          <p:cNvPr id="5" name="Text Placeholder 4">
            <a:extLst>
              <a:ext uri="{FF2B5EF4-FFF2-40B4-BE49-F238E27FC236}">
                <a16:creationId xmlns:a16="http://schemas.microsoft.com/office/drawing/2014/main" id="{9DB0EF67-54B6-2AF0-D2F1-2BA1642F4590}"/>
              </a:ext>
            </a:extLst>
          </p:cNvPr>
          <p:cNvSpPr>
            <a:spLocks noGrp="1"/>
          </p:cNvSpPr>
          <p:nvPr>
            <p:ph type="body" sz="quarter" idx="12"/>
          </p:nvPr>
        </p:nvSpPr>
        <p:spPr>
          <a:xfrm>
            <a:off x="585216" y="3751542"/>
            <a:ext cx="6217920" cy="307777"/>
          </a:xfrm>
        </p:spPr>
        <p:txBody>
          <a:bodyPr/>
          <a:lstStyle/>
          <a:p>
            <a:r>
              <a:rPr lang="ja" sz="2000" noProof="0" dirty="0"/>
              <a:t>今日の学習を最大限に活用するために</a:t>
            </a:r>
          </a:p>
        </p:txBody>
      </p:sp>
    </p:spTree>
    <p:extLst>
      <p:ext uri="{BB962C8B-B14F-4D97-AF65-F5344CB8AC3E}">
        <p14:creationId xmlns:p14="http://schemas.microsoft.com/office/powerpoint/2010/main" val="1944538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0756C-E6C0-F31E-B24F-585A07F50D5E}"/>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CE8CB246-F125-4D0A-BCB3-0BF49B43FCA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 y="0"/>
            <a:ext cx="2619022" cy="1323975"/>
          </a:xfrm>
          <a:prstGeom prst="rect">
            <a:avLst/>
          </a:prstGeom>
        </p:spPr>
      </p:pic>
      <p:pic>
        <p:nvPicPr>
          <p:cNvPr id="31" name="Picture 30">
            <a:extLst>
              <a:ext uri="{FF2B5EF4-FFF2-40B4-BE49-F238E27FC236}">
                <a16:creationId xmlns:a16="http://schemas.microsoft.com/office/drawing/2014/main" id="{A69B4E77-DB32-F0AF-FC70-ED67A41916F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85788" y="0"/>
            <a:ext cx="3499387" cy="1812182"/>
          </a:xfrm>
          <a:prstGeom prst="rect">
            <a:avLst/>
          </a:prstGeom>
        </p:spPr>
      </p:pic>
      <p:pic>
        <p:nvPicPr>
          <p:cNvPr id="25" name="Picture 24">
            <a:extLst>
              <a:ext uri="{FF2B5EF4-FFF2-40B4-BE49-F238E27FC236}">
                <a16:creationId xmlns:a16="http://schemas.microsoft.com/office/drawing/2014/main" id="{2F57C350-FE89-95B9-173C-7F686CDEC680}"/>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341093">
            <a:off x="10353336" y="62477"/>
            <a:ext cx="1708729" cy="1510959"/>
          </a:xfrm>
          <a:prstGeom prst="rect">
            <a:avLst/>
          </a:prstGeom>
        </p:spPr>
      </p:pic>
      <p:sp>
        <p:nvSpPr>
          <p:cNvPr id="47" name="Title 46">
            <a:extLst>
              <a:ext uri="{FF2B5EF4-FFF2-40B4-BE49-F238E27FC236}">
                <a16:creationId xmlns:a16="http://schemas.microsoft.com/office/drawing/2014/main" id="{0B6CB805-14B4-DDB6-A7A1-31F01A50293C}"/>
              </a:ext>
            </a:extLst>
          </p:cNvPr>
          <p:cNvSpPr>
            <a:spLocks noGrp="1"/>
          </p:cNvSpPr>
          <p:nvPr>
            <p:ph type="title"/>
          </p:nvPr>
        </p:nvSpPr>
        <p:spPr>
          <a:xfrm>
            <a:off x="586740" y="1562844"/>
            <a:ext cx="11018520" cy="615553"/>
          </a:xfrm>
        </p:spPr>
        <p:txBody>
          <a:bodyPr/>
          <a:lstStyle/>
          <a:p>
            <a:r>
              <a:rPr lang="ja" sz="4000" noProof="0" dirty="0"/>
              <a:t>ただの楽しみのために</a:t>
            </a:r>
          </a:p>
        </p:txBody>
      </p:sp>
      <p:pic>
        <p:nvPicPr>
          <p:cNvPr id="34" name="Graphic 33" descr="チャット概要">
            <a:extLst>
              <a:ext uri="{FF2B5EF4-FFF2-40B4-BE49-F238E27FC236}">
                <a16:creationId xmlns:a16="http://schemas.microsoft.com/office/drawing/2014/main" id="{0F6CB7C5-7EF2-F700-D985-F1B3DAC066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8306" y="2422675"/>
            <a:ext cx="1077217" cy="1077217"/>
          </a:xfrm>
          <a:prstGeom prst="rect">
            <a:avLst/>
          </a:prstGeom>
        </p:spPr>
      </p:pic>
      <p:sp>
        <p:nvSpPr>
          <p:cNvPr id="24" name="TextBox 23">
            <a:extLst>
              <a:ext uri="{FF2B5EF4-FFF2-40B4-BE49-F238E27FC236}">
                <a16:creationId xmlns:a16="http://schemas.microsoft.com/office/drawing/2014/main" id="{ED1B91E2-C110-4442-FDDE-9025E1AE302E}"/>
              </a:ext>
            </a:extLst>
          </p:cNvPr>
          <p:cNvSpPr txBox="1"/>
          <p:nvPr/>
        </p:nvSpPr>
        <p:spPr>
          <a:xfrm>
            <a:off x="638306" y="3429000"/>
            <a:ext cx="3025704" cy="1077218"/>
          </a:xfrm>
          <a:prstGeom prst="rect">
            <a:avLst/>
          </a:prstGeom>
          <a:noFill/>
        </p:spPr>
        <p:txBody>
          <a:bodyPr wrap="square">
            <a:spAutoFit/>
          </a:bodyPr>
          <a:lstStyle/>
          <a:p>
            <a:pPr defTabSz="1371600">
              <a:tabLst>
                <a:tab pos="1371600" algn="l"/>
              </a:tabLst>
              <a:defRPr/>
            </a:pP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チャットで</a:t>
            </a:r>
            <a:br>
              <a:rPr lang="en-US"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b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共有しましょう...</a:t>
            </a:r>
          </a:p>
        </p:txBody>
      </p:sp>
      <p:cxnSp>
        <p:nvCxnSpPr>
          <p:cNvPr id="29" name="Straight Connector 28">
            <a:extLst>
              <a:ext uri="{FF2B5EF4-FFF2-40B4-BE49-F238E27FC236}">
                <a16:creationId xmlns:a16="http://schemas.microsoft.com/office/drawing/2014/main" id="{7FD449E0-8953-D4EC-C710-E35665D3CCB5}"/>
              </a:ext>
              <a:ext uri="{C183D7F6-B498-43B3-948B-1728B52AA6E4}">
                <adec:decorative xmlns:adec="http://schemas.microsoft.com/office/drawing/2017/decorative" val="1"/>
              </a:ext>
            </a:extLst>
          </p:cNvPr>
          <p:cNvCxnSpPr>
            <a:cxnSpLocks/>
          </p:cNvCxnSpPr>
          <p:nvPr/>
        </p:nvCxnSpPr>
        <p:spPr>
          <a:xfrm>
            <a:off x="3680178" y="2757293"/>
            <a:ext cx="0" cy="1891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587C30E-80B3-C687-C5C1-334EC72AEC13}"/>
              </a:ext>
            </a:extLst>
          </p:cNvPr>
          <p:cNvSpPr txBox="1"/>
          <p:nvPr/>
        </p:nvSpPr>
        <p:spPr>
          <a:xfrm>
            <a:off x="4199184" y="2679105"/>
            <a:ext cx="7354510" cy="1969770"/>
          </a:xfrm>
          <a:prstGeom prst="rect">
            <a:avLst/>
          </a:prstGeom>
          <a:noFill/>
        </p:spPr>
        <p:txBody>
          <a:bodyPr wrap="square" lIns="0" tIns="0" rIns="0" bIns="0" rtlCol="0">
            <a:spAutoFit/>
          </a:bodyPr>
          <a:lstStyle/>
          <a:p>
            <a:pPr defTabSz="1371600">
              <a:tabLst>
                <a:tab pos="1371600" algn="l"/>
              </a:tabLst>
              <a:defRPr/>
            </a:pPr>
            <a:r>
              <a:rPr lang="ja-JP" altLang="en-US" sz="320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あなたがどこから参加しているか</a:t>
            </a: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 </a:t>
            </a:r>
            <a:endPar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endParaRPr>
          </a:p>
          <a:p>
            <a:pPr defTabSz="1371600">
              <a:tabLst>
                <a:tab pos="1371600" algn="l"/>
              </a:tabLst>
              <a:defRPr/>
            </a:pPr>
            <a:endParaRPr lang="en-US"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endParaRPr>
          </a:p>
          <a:p>
            <a:pPr defTabSz="1371600">
              <a:tabLst>
                <a:tab pos="1371600" algn="l"/>
              </a:tabLst>
              <a:defRPr/>
            </a:pPr>
            <a:r>
              <a:rPr lang="ja" sz="3200" noProof="0">
                <a:ln w="3175">
                  <a:noFill/>
                </a:ln>
                <a:cs typeface="Segoe UI" panose="020B0502040204020203" pitchFamily="34" charset="0"/>
              </a:rPr>
              <a:t>AI</a:t>
            </a:r>
            <a:r>
              <a:rPr lang="ja" sz="3200" noProof="0" dirty="0">
                <a:ln w="3175">
                  <a:noFill/>
                </a:ln>
                <a:cs typeface="Segoe UI" panose="020B0502040204020203" pitchFamily="34" charset="0"/>
              </a:rPr>
              <a:t>についてどの</a:t>
            </a:r>
            <a:r>
              <a:rPr lang="ja" sz="3200" noProof="0">
                <a:ln w="3175">
                  <a:noFill/>
                </a:ln>
                <a:cs typeface="Segoe UI" panose="020B0502040204020203" pitchFamily="34" charset="0"/>
              </a:rPr>
              <a:t>ように</a:t>
            </a:r>
            <a:endParaRPr lang="en-US" altLang="ja" sz="3200" noProof="0">
              <a:ln w="3175">
                <a:noFill/>
              </a:ln>
              <a:cs typeface="Segoe UI" panose="020B0502040204020203" pitchFamily="34" charset="0"/>
            </a:endParaRPr>
          </a:p>
          <a:p>
            <a:pPr defTabSz="1371600">
              <a:tabLst>
                <a:tab pos="1371600" algn="l"/>
              </a:tabLst>
              <a:defRPr/>
            </a:pPr>
            <a:r>
              <a:rPr lang="ja" sz="3200" noProof="0">
                <a:ln w="3175">
                  <a:noFill/>
                </a:ln>
                <a:cs typeface="Segoe UI" panose="020B0502040204020203" pitchFamily="34" charset="0"/>
              </a:rPr>
              <a:t>感じているか</a:t>
            </a:r>
            <a:r>
              <a:rPr lang="ja" sz="3200" noProof="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を</a:t>
            </a:r>
            <a:r>
              <a:rPr lang="ja" sz="32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cs typeface="Segoe UI" panose="020B0502040204020203" pitchFamily="34" charset="0"/>
              </a:rPr>
              <a:t>表す形容詞 </a:t>
            </a:r>
          </a:p>
        </p:txBody>
      </p:sp>
      <p:pic>
        <p:nvPicPr>
          <p:cNvPr id="26" name="Picture 25">
            <a:extLst>
              <a:ext uri="{FF2B5EF4-FFF2-40B4-BE49-F238E27FC236}">
                <a16:creationId xmlns:a16="http://schemas.microsoft.com/office/drawing/2014/main" id="{983B95E0-A40B-B3B9-C46D-23952E0B8832}"/>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pic>
        <p:nvPicPr>
          <p:cNvPr id="32" name="Picture 31">
            <a:extLst>
              <a:ext uri="{FF2B5EF4-FFF2-40B4-BE49-F238E27FC236}">
                <a16:creationId xmlns:a16="http://schemas.microsoft.com/office/drawing/2014/main" id="{5897C572-615B-A067-1B70-040BCE5672F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785788" y="5486400"/>
            <a:ext cx="2095500" cy="1371600"/>
          </a:xfrm>
          <a:prstGeom prst="rect">
            <a:avLst/>
          </a:prstGeom>
        </p:spPr>
      </p:pic>
    </p:spTree>
    <p:extLst>
      <p:ext uri="{BB962C8B-B14F-4D97-AF65-F5344CB8AC3E}">
        <p14:creationId xmlns:p14="http://schemas.microsoft.com/office/powerpoint/2010/main" val="41003570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C23B-538C-63DA-3104-CB8150264719}"/>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52E15215-43A6-7192-426A-70DF89EDEB90}"/>
              </a:ext>
            </a:extLst>
          </p:cNvPr>
          <p:cNvSpPr>
            <a:spLocks noGrp="1"/>
          </p:cNvSpPr>
          <p:nvPr>
            <p:ph type="title"/>
          </p:nvPr>
        </p:nvSpPr>
        <p:spPr>
          <a:xfrm>
            <a:off x="582504" y="745192"/>
            <a:ext cx="4880450" cy="984885"/>
          </a:xfrm>
        </p:spPr>
        <p:txBody>
          <a:bodyPr/>
          <a:lstStyle/>
          <a:p>
            <a:r>
              <a:rPr lang="ja" sz="3200" noProof="0" dirty="0"/>
              <a:t>いろんな気持ちを感じるのは当たり前です</a:t>
            </a:r>
          </a:p>
        </p:txBody>
      </p:sp>
      <p:pic>
        <p:nvPicPr>
          <p:cNvPr id="2" name="Picture 1" descr="さまざまな感情を説明するためのタグクラウドの視覚的表現のスクリーンショット。 ">
            <a:extLst>
              <a:ext uri="{FF2B5EF4-FFF2-40B4-BE49-F238E27FC236}">
                <a16:creationId xmlns:a16="http://schemas.microsoft.com/office/drawing/2014/main" id="{D10433D7-B8B4-9F6B-733F-8B512C1CB63E}"/>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02830" y="1812182"/>
            <a:ext cx="5458178" cy="4434883"/>
          </a:xfrm>
          <a:prstGeom prst="rect">
            <a:avLst/>
          </a:prstGeom>
          <a:noFill/>
        </p:spPr>
      </p:pic>
      <p:sp>
        <p:nvSpPr>
          <p:cNvPr id="8" name="Rectangle 7" descr="言葉の視覚化のスクリーンショットは、観客が魔法のように毎週2時間余分に稼いだらどうするかを想像するように促します。">
            <a:extLst>
              <a:ext uri="{FF2B5EF4-FFF2-40B4-BE49-F238E27FC236}">
                <a16:creationId xmlns:a16="http://schemas.microsoft.com/office/drawing/2014/main" id="{03138698-D5D7-6293-2470-620A10C1AA99}"/>
              </a:ext>
            </a:extLst>
          </p:cNvPr>
          <p:cNvSpPr/>
          <p:nvPr/>
        </p:nvSpPr>
        <p:spPr bwMode="auto">
          <a:xfrm>
            <a:off x="6330994" y="0"/>
            <a:ext cx="5861006" cy="6858000"/>
          </a:xfrm>
          <a:prstGeom prst="rect">
            <a:avLst/>
          </a:prstGeom>
          <a:solidFill>
            <a:srgbClr val="E8E6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noProof="0" dirty="0">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7E5318DA-0C6C-8F1E-45CD-356E005A391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0800000">
            <a:off x="6330994" y="-27277"/>
            <a:ext cx="2095500" cy="1371600"/>
          </a:xfrm>
          <a:prstGeom prst="rect">
            <a:avLst/>
          </a:prstGeom>
        </p:spPr>
      </p:pic>
      <p:sp>
        <p:nvSpPr>
          <p:cNvPr id="12" name="TextBox 11">
            <a:extLst>
              <a:ext uri="{FF2B5EF4-FFF2-40B4-BE49-F238E27FC236}">
                <a16:creationId xmlns:a16="http://schemas.microsoft.com/office/drawing/2014/main" id="{38CD40A6-3ABC-551B-341F-62FC41C97865}"/>
              </a:ext>
            </a:extLst>
          </p:cNvPr>
          <p:cNvSpPr txBox="1"/>
          <p:nvPr/>
        </p:nvSpPr>
        <p:spPr>
          <a:xfrm>
            <a:off x="6940594" y="2090476"/>
            <a:ext cx="5085644" cy="646331"/>
          </a:xfrm>
          <a:prstGeom prst="rect">
            <a:avLst/>
          </a:prstGeom>
          <a:noFill/>
        </p:spPr>
        <p:txBody>
          <a:bodyPr wrap="square">
            <a:spAutoFit/>
          </a:bodyPr>
          <a:lstStyle/>
          <a:p>
            <a:pPr defTabSz="1371600">
              <a:tabLst>
                <a:tab pos="1371600" algn="l"/>
              </a:tabLst>
              <a:defRPr/>
            </a:pPr>
            <a:r>
              <a:rPr lang="ja" sz="36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想像してみましょう</a:t>
            </a:r>
          </a:p>
        </p:txBody>
      </p:sp>
      <p:sp>
        <p:nvSpPr>
          <p:cNvPr id="9" name="Title 46">
            <a:extLst>
              <a:ext uri="{FF2B5EF4-FFF2-40B4-BE49-F238E27FC236}">
                <a16:creationId xmlns:a16="http://schemas.microsoft.com/office/drawing/2014/main" id="{0594C6D9-6C76-869E-A93C-2DEF767DC331}"/>
              </a:ext>
            </a:extLst>
          </p:cNvPr>
          <p:cNvSpPr txBox="1">
            <a:spLocks/>
          </p:cNvSpPr>
          <p:nvPr/>
        </p:nvSpPr>
        <p:spPr>
          <a:xfrm>
            <a:off x="7013440" y="2857513"/>
            <a:ext cx="5385330" cy="196977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ja" sz="3200" noProof="0" dirty="0">
                <a:latin typeface="+mn-lt"/>
              </a:rPr>
              <a:t>あなたは魔法のように</a:t>
            </a:r>
            <a:br>
              <a:rPr lang="en-US" sz="3200" noProof="0" dirty="0">
                <a:latin typeface="+mn-lt"/>
              </a:rPr>
            </a:br>
            <a:r>
              <a:rPr lang="ja" sz="3200" noProof="0" dirty="0">
                <a:latin typeface="+mn-lt"/>
              </a:rPr>
              <a:t>毎週2時間余分に</a:t>
            </a:r>
            <a:r>
              <a:rPr lang="ja" sz="3200" noProof="0">
                <a:latin typeface="+mn-lt"/>
              </a:rPr>
              <a:t>増えました。</a:t>
            </a:r>
            <a:endParaRPr lang="en-US" sz="3200" noProof="0" dirty="0"/>
          </a:p>
          <a:p>
            <a:r>
              <a:rPr lang="ja" sz="3200" noProof="0" dirty="0"/>
              <a:t>あなたならどうしますか?</a:t>
            </a:r>
          </a:p>
        </p:txBody>
      </p:sp>
      <p:pic>
        <p:nvPicPr>
          <p:cNvPr id="3" name="Picture 2">
            <a:extLst>
              <a:ext uri="{FF2B5EF4-FFF2-40B4-BE49-F238E27FC236}">
                <a16:creationId xmlns:a16="http://schemas.microsoft.com/office/drawing/2014/main" id="{59287694-7580-29D8-977E-B6AE9F4778DC}"/>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rot="16200000" flipH="1">
            <a:off x="9514237" y="4180237"/>
            <a:ext cx="1964627" cy="3390900"/>
          </a:xfrm>
          <a:prstGeom prst="rect">
            <a:avLst/>
          </a:prstGeom>
        </p:spPr>
      </p:pic>
    </p:spTree>
    <p:extLst>
      <p:ext uri="{BB962C8B-B14F-4D97-AF65-F5344CB8AC3E}">
        <p14:creationId xmlns:p14="http://schemas.microsoft.com/office/powerpoint/2010/main" val="1653352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939FE-B4E6-229C-5A0A-5A2B5B51C4D7}"/>
            </a:ext>
          </a:extLst>
        </p:cNvPr>
        <p:cNvGrpSpPr/>
        <p:nvPr/>
      </p:nvGrpSpPr>
      <p:grpSpPr>
        <a:xfrm>
          <a:off x="0" y="0"/>
          <a:ext cx="0" cy="0"/>
          <a:chOff x="0" y="0"/>
          <a:chExt cx="0" cy="0"/>
        </a:xfrm>
      </p:grpSpPr>
      <p:grpSp>
        <p:nvGrpSpPr>
          <p:cNvPr id="6" name="Group 5">
            <a:extLst>
              <a:ext uri="{FF2B5EF4-FFF2-40B4-BE49-F238E27FC236}">
                <a16:creationId xmlns:a16="http://schemas.microsoft.com/office/drawing/2014/main" id="{ACBB8E9D-ADA6-1581-13E3-27B1C1F36FC5}"/>
              </a:ext>
              <a:ext uri="{C183D7F6-B498-43B3-948B-1728B52AA6E4}">
                <adec:decorative xmlns:adec="http://schemas.microsoft.com/office/drawing/2017/decorative" val="1"/>
              </a:ext>
            </a:extLst>
          </p:cNvPr>
          <p:cNvGrpSpPr/>
          <p:nvPr/>
        </p:nvGrpSpPr>
        <p:grpSpPr>
          <a:xfrm rot="16200000">
            <a:off x="8828614" y="-27513"/>
            <a:ext cx="3335873" cy="3390900"/>
            <a:chOff x="8856127" y="3467100"/>
            <a:chExt cx="3335873" cy="3390900"/>
          </a:xfrm>
        </p:grpSpPr>
        <p:pic>
          <p:nvPicPr>
            <p:cNvPr id="2" name="Picture 1">
              <a:extLst>
                <a:ext uri="{FF2B5EF4-FFF2-40B4-BE49-F238E27FC236}">
                  <a16:creationId xmlns:a16="http://schemas.microsoft.com/office/drawing/2014/main" id="{29E626F4-9EF9-9395-7F3A-8E33A7A6D5D2}"/>
                </a:ext>
              </a:extLst>
            </p:cNvPr>
            <p:cNvPicPr>
              <a:picLocks noChangeAspect="1"/>
            </p:cNvPicPr>
            <p:nvPr/>
          </p:nvPicPr>
          <p:blipFill>
            <a:blip r:embed="rId3"/>
            <a:stretch>
              <a:fillRect/>
            </a:stretch>
          </p:blipFill>
          <p:spPr>
            <a:xfrm>
              <a:off x="8856127" y="5486400"/>
              <a:ext cx="2095500" cy="1371600"/>
            </a:xfrm>
            <a:prstGeom prst="rect">
              <a:avLst/>
            </a:prstGeom>
          </p:spPr>
        </p:pic>
        <p:pic>
          <p:nvPicPr>
            <p:cNvPr id="4" name="Picture 3">
              <a:extLst>
                <a:ext uri="{FF2B5EF4-FFF2-40B4-BE49-F238E27FC236}">
                  <a16:creationId xmlns:a16="http://schemas.microsoft.com/office/drawing/2014/main" id="{A013FC35-7BB6-18FE-1AB6-49D0383A776E}"/>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0268655" y="3467100"/>
              <a:ext cx="1923345" cy="3390900"/>
            </a:xfrm>
            <a:prstGeom prst="rect">
              <a:avLst/>
            </a:prstGeom>
          </p:spPr>
        </p:pic>
      </p:grpSp>
      <p:sp>
        <p:nvSpPr>
          <p:cNvPr id="47" name="Title 46">
            <a:extLst>
              <a:ext uri="{FF2B5EF4-FFF2-40B4-BE49-F238E27FC236}">
                <a16:creationId xmlns:a16="http://schemas.microsoft.com/office/drawing/2014/main" id="{C0B51AA5-82A9-14E2-476E-EE473F3B7404}"/>
              </a:ext>
            </a:extLst>
          </p:cNvPr>
          <p:cNvSpPr>
            <a:spLocks noGrp="1"/>
          </p:cNvSpPr>
          <p:nvPr>
            <p:ph type="title"/>
          </p:nvPr>
        </p:nvSpPr>
        <p:spPr>
          <a:xfrm>
            <a:off x="1691989" y="1946593"/>
            <a:ext cx="10253240" cy="615553"/>
          </a:xfrm>
        </p:spPr>
        <p:txBody>
          <a:bodyPr/>
          <a:lstStyle/>
          <a:p>
            <a:r>
              <a:rPr lang="ja" sz="4000" noProof="0" dirty="0"/>
              <a:t>今日のシンプルな目標は、</a:t>
            </a:r>
          </a:p>
        </p:txBody>
      </p:sp>
      <p:sp>
        <p:nvSpPr>
          <p:cNvPr id="5" name="TextBox 4">
            <a:extLst>
              <a:ext uri="{FF2B5EF4-FFF2-40B4-BE49-F238E27FC236}">
                <a16:creationId xmlns:a16="http://schemas.microsoft.com/office/drawing/2014/main" id="{837441D5-8ADB-0B05-22C0-7A4706BDB192}"/>
              </a:ext>
            </a:extLst>
          </p:cNvPr>
          <p:cNvSpPr txBox="1"/>
          <p:nvPr/>
        </p:nvSpPr>
        <p:spPr>
          <a:xfrm>
            <a:off x="1681356" y="2905780"/>
            <a:ext cx="9236360" cy="523220"/>
          </a:xfrm>
          <a:prstGeom prst="rect">
            <a:avLst/>
          </a:prstGeom>
          <a:noFill/>
        </p:spPr>
        <p:txBody>
          <a:bodyPr wrap="square">
            <a:spAutoFit/>
          </a:bodyPr>
          <a:lstStyle/>
          <a:p>
            <a:pPr defTabSz="1371600">
              <a:tabLst>
                <a:tab pos="1371600" algn="l"/>
              </a:tabLst>
              <a:defRPr/>
            </a:pPr>
            <a:r>
              <a:rPr lang="ja" sz="2800" noProof="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あなたの「AI Kickstarter」を見つけるお手伝いをします</a:t>
            </a:r>
          </a:p>
        </p:txBody>
      </p:sp>
      <p:pic>
        <p:nvPicPr>
          <p:cNvPr id="8" name="Graphic 7" descr="電球と鉛筆のアウトライン">
            <a:extLst>
              <a:ext uri="{FF2B5EF4-FFF2-40B4-BE49-F238E27FC236}">
                <a16:creationId xmlns:a16="http://schemas.microsoft.com/office/drawing/2014/main" id="{02A85697-E714-0B60-311E-23AA99E631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91989" y="3813601"/>
            <a:ext cx="914400" cy="914400"/>
          </a:xfrm>
          <a:prstGeom prst="rect">
            <a:avLst/>
          </a:prstGeom>
        </p:spPr>
      </p:pic>
      <p:sp>
        <p:nvSpPr>
          <p:cNvPr id="3" name="Text Placeholder 2">
            <a:extLst>
              <a:ext uri="{FF2B5EF4-FFF2-40B4-BE49-F238E27FC236}">
                <a16:creationId xmlns:a16="http://schemas.microsoft.com/office/drawing/2014/main" id="{848D57FA-1563-9496-D142-F7D7CF067454}"/>
              </a:ext>
            </a:extLst>
          </p:cNvPr>
          <p:cNvSpPr txBox="1">
            <a:spLocks/>
          </p:cNvSpPr>
          <p:nvPr/>
        </p:nvSpPr>
        <p:spPr>
          <a:xfrm>
            <a:off x="2761571" y="3580584"/>
            <a:ext cx="8530534" cy="17851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ja" noProof="0" dirty="0"/>
              <a:t>私の「</a:t>
            </a:r>
            <a:r>
              <a:rPr lang="ja" noProof="0" dirty="0">
                <a:latin typeface="+mj-lt"/>
              </a:rPr>
              <a:t>AI Kickstarter</a:t>
            </a:r>
            <a:r>
              <a:rPr lang="ja" noProof="0" dirty="0"/>
              <a:t>」</a:t>
            </a:r>
            <a:br>
              <a:rPr lang="en-US" noProof="0" dirty="0"/>
            </a:br>
            <a:r>
              <a:rPr lang="ja" noProof="0" dirty="0"/>
              <a:t>は、これらの感情を今日の自分の役割と影響力の真の機会に変えるための小さな方法の1つですか?</a:t>
            </a:r>
          </a:p>
        </p:txBody>
      </p:sp>
      <p:pic>
        <p:nvPicPr>
          <p:cNvPr id="27" name="Picture 26">
            <a:extLst>
              <a:ext uri="{FF2B5EF4-FFF2-40B4-BE49-F238E27FC236}">
                <a16:creationId xmlns:a16="http://schemas.microsoft.com/office/drawing/2014/main" id="{13B22CC7-DC04-F6B8-A9A6-47154BABDE0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rot="16200000" flipH="1">
            <a:off x="-647524" y="4886502"/>
            <a:ext cx="2619022" cy="1323975"/>
          </a:xfrm>
          <a:prstGeom prst="rect">
            <a:avLst/>
          </a:prstGeom>
        </p:spPr>
      </p:pic>
    </p:spTree>
    <p:extLst>
      <p:ext uri="{BB962C8B-B14F-4D97-AF65-F5344CB8AC3E}">
        <p14:creationId xmlns:p14="http://schemas.microsoft.com/office/powerpoint/2010/main" val="3342704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2CC0-D192-9506-3DEA-F4CD848C16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2B16CD-0943-1C10-7CDF-971FB869E4B8}"/>
              </a:ext>
            </a:extLst>
          </p:cNvPr>
          <p:cNvSpPr>
            <a:spLocks noGrp="1"/>
          </p:cNvSpPr>
          <p:nvPr>
            <p:ph type="title"/>
          </p:nvPr>
        </p:nvSpPr>
        <p:spPr>
          <a:xfrm>
            <a:off x="585215" y="2423825"/>
            <a:ext cx="7280969" cy="1107996"/>
          </a:xfrm>
        </p:spPr>
        <p:txBody>
          <a:bodyPr/>
          <a:lstStyle/>
          <a:p>
            <a:r>
              <a:rPr lang="ja" noProof="0" dirty="0"/>
              <a:t>2: AI の仕事仲間に会う</a:t>
            </a:r>
            <a:r>
              <a:rPr lang="ja" noProof="0"/>
              <a:t>: </a:t>
            </a:r>
            <a:br>
              <a:rPr lang="en-US" altLang="ja" noProof="0"/>
            </a:br>
            <a:r>
              <a:rPr lang="ja" noProof="0"/>
              <a:t>AI </a:t>
            </a:r>
            <a:r>
              <a:rPr lang="ja" noProof="0" dirty="0"/>
              <a:t>がどのように役立つか</a:t>
            </a:r>
          </a:p>
        </p:txBody>
      </p:sp>
      <p:sp>
        <p:nvSpPr>
          <p:cNvPr id="5" name="Text Placeholder 4">
            <a:extLst>
              <a:ext uri="{FF2B5EF4-FFF2-40B4-BE49-F238E27FC236}">
                <a16:creationId xmlns:a16="http://schemas.microsoft.com/office/drawing/2014/main" id="{5C1B5936-43B5-FC5A-72F3-F8C4C3BAC18B}"/>
              </a:ext>
            </a:extLst>
          </p:cNvPr>
          <p:cNvSpPr>
            <a:spLocks noGrp="1"/>
          </p:cNvSpPr>
          <p:nvPr>
            <p:ph type="body" sz="quarter" idx="12"/>
          </p:nvPr>
        </p:nvSpPr>
        <p:spPr>
          <a:xfrm>
            <a:off x="585216" y="3751542"/>
            <a:ext cx="6217920" cy="307777"/>
          </a:xfrm>
        </p:spPr>
        <p:txBody>
          <a:bodyPr/>
          <a:lstStyle/>
          <a:p>
            <a:r>
              <a:rPr lang="ja" sz="2000" noProof="0" dirty="0"/>
              <a:t>AIについて知っておくべきことの本質</a:t>
            </a:r>
          </a:p>
        </p:txBody>
      </p:sp>
    </p:spTree>
    <p:extLst>
      <p:ext uri="{BB962C8B-B14F-4D97-AF65-F5344CB8AC3E}">
        <p14:creationId xmlns:p14="http://schemas.microsoft.com/office/powerpoint/2010/main" val="228295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xml><?xml version="1.0" encoding="utf-8"?>
<p:tagLst xmlns:a="http://schemas.openxmlformats.org/drawingml/2006/main" xmlns:r="http://schemas.openxmlformats.org/officeDocument/2006/relationships" xmlns:p="http://schemas.openxmlformats.org/presentationml/2006/main">
  <p:tag name="1LEVEL" val="10"/>
  <p:tag name="2LEVEL" val="5"/>
  <p:tag name="3LEVEL" val="2.5"/>
  <p:tag name="4LEVEL" val="1.25"/>
  <p:tag name="5LEVEL" val="0.62"/>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5.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6.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7.xml><?xml version="1.0" encoding="utf-8"?>
<p:tagLst xmlns:a="http://schemas.openxmlformats.org/drawingml/2006/main" xmlns:r="http://schemas.openxmlformats.org/officeDocument/2006/relationships" xmlns:p="http://schemas.openxmlformats.org/presentationml/2006/main">
  <p:tag name="1LEVEL" val="6"/>
  <p:tag name="2LEVEL" val="3"/>
  <p:tag name="3LEVEL" val="1.5"/>
  <p:tag name="4LEVEL" val="0.75"/>
  <p:tag name="5LEVEL" val="0.38"/>
</p:tagLst>
</file>

<file path=ppt/tags/tag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xml><?xml version="1.0" encoding="utf-8"?>
<p:tagLst xmlns:a="http://schemas.openxmlformats.org/drawingml/2006/main" xmlns:r="http://schemas.openxmlformats.org/officeDocument/2006/relationships" xmlns:p="http://schemas.openxmlformats.org/presentationml/2006/main">
  <p:tag name="SHAPENAME" val="2. Slide Title"/>
</p:tagLst>
</file>

<file path=ppt/theme/theme1.xml><?xml version="1.0" encoding="utf-8"?>
<a:theme xmlns:a="http://schemas.openxmlformats.org/drawingml/2006/main" name="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MS Ignite 16:9 Template Dark">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1B060373-179F-4912-B25A-27E70A84AC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F8D477975F064FB1DAD42B95778F02" ma:contentTypeVersion="16" ma:contentTypeDescription="Create a new document." ma:contentTypeScope="" ma:versionID="5cc7ac0f34baf0eada6fa9eed28b7488">
  <xsd:schema xmlns:xsd="http://www.w3.org/2001/XMLSchema" xmlns:xs="http://www.w3.org/2001/XMLSchema" xmlns:p="http://schemas.microsoft.com/office/2006/metadata/properties" xmlns:ns1="http://schemas.microsoft.com/sharepoint/v3" xmlns:ns2="30495282-f469-4b88-9594-adcd6ed307cd" xmlns:ns3="2051b924-7230-4cd5-b36c-b90b178af354" targetNamespace="http://schemas.microsoft.com/office/2006/metadata/properties" ma:root="true" ma:fieldsID="a16df0abda2412a95df5f2ba7db9abb9" ns1:_="" ns2:_="" ns3:_="">
    <xsd:import namespace="http://schemas.microsoft.com/sharepoint/v3"/>
    <xsd:import namespace="30495282-f469-4b88-9594-adcd6ed307cd"/>
    <xsd:import namespace="2051b924-7230-4cd5-b36c-b90b178af3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95282-f469-4b88-9594-adcd6ed30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TranslatedLang" ma:index="23"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51b924-7230-4cd5-b36c-b90b178af35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440413c-f36a-433e-a112-4338506148df}" ma:internalName="TaxCatchAll" ma:showField="CatchAllData" ma:web="2051b924-7230-4cd5-b36c-b90b178af3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051b924-7230-4cd5-b36c-b90b178af354" xsi:nil="true"/>
    <lcf76f155ced4ddcb4097134ff3c332f xmlns="30495282-f469-4b88-9594-adcd6ed307cd">
      <Terms xmlns="http://schemas.microsoft.com/office/infopath/2007/PartnerControls"/>
    </lcf76f155ced4ddcb4097134ff3c332f>
    <TranslatedLang xmlns="30495282-f469-4b88-9594-adcd6ed307c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ECA6D-D3FC-46A2-AAB8-8C77CC1EFF7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0495282-f469-4b88-9594-adcd6ed307cd"/>
    <ds:schemaRef ds:uri="2051b924-7230-4cd5-b36c-b90b178af3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A0AF16-8F77-44D0-86EC-5FBDA94B5BE5}">
  <ds:schemaRefs>
    <ds:schemaRef ds:uri="http://schemas.microsoft.com/office/infopath/2007/PartnerControls"/>
    <ds:schemaRef ds:uri="http://www.w3.org/XML/1998/namespace"/>
    <ds:schemaRef ds:uri="30495282-f469-4b88-9594-adcd6ed307cd"/>
    <ds:schemaRef ds:uri="http://purl.org/dc/elements/1.1/"/>
    <ds:schemaRef ds:uri="http://schemas.microsoft.com/office/2006/documentManagement/types"/>
    <ds:schemaRef ds:uri="http://schemas.openxmlformats.org/package/2006/metadata/core-properties"/>
    <ds:schemaRef ds:uri="http://schemas.microsoft.com/sharepoint/v3"/>
    <ds:schemaRef ds:uri="2051b924-7230-4cd5-b36c-b90b178af354"/>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6D7C9C05-6A30-4261-951C-CE5C5F67395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MS-AI-Skills-Fest_16-9-Event-template_Microsoft_Final</Template>
  <TotalTime>1601</TotalTime>
  <Words>19668</Words>
  <Application>Microsoft Macintosh PowerPoint</Application>
  <PresentationFormat>Widescreen</PresentationFormat>
  <Paragraphs>1086</Paragraphs>
  <Slides>34</Slides>
  <Notes>34</Notes>
  <HiddenSlides>0</HiddenSlides>
  <MMClips>2</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34</vt:i4>
      </vt:variant>
    </vt:vector>
  </HeadingPairs>
  <TitlesOfParts>
    <vt:vector size="55" baseType="lpstr">
      <vt:lpstr>Aptos</vt:lpstr>
      <vt:lpstr>Aptos SemiBold</vt:lpstr>
      <vt:lpstr>Arial</vt:lpstr>
      <vt:lpstr>BIZ UDPゴシック</vt:lpstr>
      <vt:lpstr>Calibri</vt:lpstr>
      <vt:lpstr>Consolas</vt:lpstr>
      <vt:lpstr>Dreaming Outloud Pro</vt:lpstr>
      <vt:lpstr>Segoe Sans Display</vt:lpstr>
      <vt:lpstr>Segoe Sans Display Semibold</vt:lpstr>
      <vt:lpstr>Segoe UI</vt:lpstr>
      <vt:lpstr>Segoe UI Semibold</vt:lpstr>
      <vt:lpstr>Segoe UI Semilight</vt:lpstr>
      <vt:lpstr>Segoe UI Symbol</vt:lpstr>
      <vt:lpstr>Segoe UI Variable Display</vt:lpstr>
      <vt:lpstr>Segoe UI Variable Display Semib</vt:lpstr>
      <vt:lpstr>Segoe UI Variable Small</vt:lpstr>
      <vt:lpstr>SegoeUI</vt:lpstr>
      <vt:lpstr>Symbol</vt:lpstr>
      <vt:lpstr>Wingdings</vt:lpstr>
      <vt:lpstr>MS Ignite 16:9 Template Light</vt:lpstr>
      <vt:lpstr>MS Ignite 16:9 Template Dark</vt:lpstr>
      <vt:lpstr>Microsoft AI スキル フェスト</vt:lpstr>
      <vt:lpstr>AI の活用例:  仕事の生産性の向上</vt:lpstr>
      <vt:lpstr>Microsoft AI Skills Fest へようこそ。</vt:lpstr>
      <vt:lpstr>一緒に、私たちは探求します</vt:lpstr>
      <vt:lpstr>1: AI のマインドセットを 歓迎し、 解き放つ</vt:lpstr>
      <vt:lpstr>ただの楽しみのために</vt:lpstr>
      <vt:lpstr>いろんな気持ちを感じるのは当たり前です</vt:lpstr>
      <vt:lpstr>今日のシンプルな目標は、</vt:lpstr>
      <vt:lpstr>2: AI の仕事仲間に会う:  AI がどのように役立つか</vt:lpstr>
      <vt:lpstr>AIとは?</vt:lpstr>
      <vt:lpstr>AIの活用例を教えてください。</vt:lpstr>
      <vt:lpstr>なぜ今、AIなのか?(1/2)</vt:lpstr>
      <vt:lpstr>なぜ今、AIなのか?(2の2)</vt:lpstr>
      <vt:lpstr>AI のワーク バディに会う</vt:lpstr>
      <vt:lpstr>3:AIで実際の  仕事の問題を解決する</vt:lpstr>
      <vt:lpstr>企業はAIを活用した働き方を変革しています </vt:lpstr>
      <vt:lpstr>ケース例:AIの前と後</vt:lpstr>
      <vt:lpstr>自社のインパクトの機会を探る </vt:lpstr>
      <vt:lpstr>あなたの「AI Kickstarter」のために </vt:lpstr>
      <vt:lpstr>ひらめきの瞬間1</vt:lpstr>
      <vt:lpstr>ひらめきの瞬間2</vt:lpstr>
      <vt:lpstr>新しいイニシアチブのアイデアをブレインストーミングする</vt:lpstr>
      <vt:lpstr>プロジェクトのチェックリストを作成する</vt:lpstr>
      <vt:lpstr>3分間の自己反省</vt:lpstr>
      <vt:lpstr>4:ミニエクササイズで   基本的なプロンプトを練習する</vt:lpstr>
      <vt:lpstr>効果的なプロンプトの書き方 </vt:lpstr>
      <vt:lpstr>PowerPoint Presentation</vt:lpstr>
      <vt:lpstr>ミニインタラクティブエクササイズ</vt:lpstr>
      <vt:lpstr>5:小さくて簡単なアクションを計画する:  クイックウィンでよりスマートに働く</vt:lpstr>
      <vt:lpstr>責任を持ってAI と連携する</vt:lpstr>
      <vt:lpstr>小さくて簡単なAIの習慣を身につける</vt:lpstr>
      <vt:lpstr>私たちは一緒に、次のことについて話し合いました。</vt:lpstr>
      <vt:lpstr>おめでとうございます</vt:lpstr>
      <vt:lpstr>クロージングスライド、暗い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Bernadette Kelly (WWL)</dc:creator>
  <dc:description/>
  <cp:lastModifiedBy>Todd Anglin</cp:lastModifiedBy>
  <cp:revision>18</cp:revision>
  <dcterms:created xsi:type="dcterms:W3CDTF">2025-03-06T03:28:24Z</dcterms:created>
  <dcterms:modified xsi:type="dcterms:W3CDTF">2025-04-02T20:18:52Z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0x01010081F8D477975F064FB1DAD42B95778F02</vt:lpwstr>
  </property>
  <property fmtid="{D5CDD505-2E9C-101B-9397-08002B2CF9AE}" pid="3" name="MediaServiceImageTags">
    <vt:lpwstr/>
  </property>
</Properties>
</file>